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56" r:id="rId2"/>
    <p:sldId id="270" r:id="rId3"/>
    <p:sldId id="334" r:id="rId4"/>
    <p:sldId id="310" r:id="rId5"/>
    <p:sldId id="327" r:id="rId6"/>
  </p:sldIdLst>
  <p:sldSz cx="18288000" cy="10287000"/>
  <p:notesSz cx="6858000" cy="9144000"/>
  <p:embeddedFontLst>
    <p:embeddedFont>
      <p:font typeface="Calibri (MS)" panose="020B0604020202020204" charset="0"/>
      <p:regular r:id="rId8"/>
    </p:embeddedFont>
    <p:embeddedFont>
      <p:font typeface="Montserrat" panose="00000500000000000000" pitchFamily="2" charset="0"/>
      <p:regular r:id="rId9"/>
      <p:bold r:id="rId10"/>
      <p:italic r:id="rId11"/>
      <p:boldItalic r:id="rId12"/>
    </p:embeddedFont>
    <p:embeddedFont>
      <p:font typeface="Montserrat Semi-Bold" panose="020B0604020202020204" charset="0"/>
      <p:regular r:id="rId13"/>
    </p:embeddedFont>
    <p:embeddedFont>
      <p:font typeface="Montserrat Ultra-Bold" panose="020B0604020202020204" charset="0"/>
      <p:regular r:id="rId14"/>
    </p:embeddedFont>
    <p:embeddedFont>
      <p:font typeface="Segoe UI" panose="020B0502040204020203"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13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7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AC66C-FE11-463B-9AC1-B2A0C509BBF3}" type="datetimeFigureOut">
              <a:rPr lang="en-IN" smtClean="0"/>
              <a:t>03-11-2025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A075D4-FC4E-4D5E-B22B-8D99C1BD75CF}" type="slidenum">
              <a:rPr lang="en-IN" smtClean="0"/>
              <a:t>‹#›</a:t>
            </a:fld>
            <a:endParaRPr lang="en-IN"/>
          </a:p>
        </p:txBody>
      </p:sp>
    </p:spTree>
    <p:extLst>
      <p:ext uri="{BB962C8B-B14F-4D97-AF65-F5344CB8AC3E}">
        <p14:creationId xmlns:p14="http://schemas.microsoft.com/office/powerpoint/2010/main" val="413588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ndis.gov.au/providers/housing-and-living-supports-and-services/supported-independent-living-provider-guidance/sil-funding-and-budgets"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nibholdings.sharepoint.com/:b:/r/sites/SPARK/Shared%20Documents/PROCESSES/Thrive/Participant%20Experience/STA%20-%20Limitations%20%26%20Service%20Agreements.pdf?csf=1&amp;web=1&amp;e=UsQalv" TargetMode="External"/><Relationship Id="rId5" Type="http://schemas.openxmlformats.org/officeDocument/2006/relationships/hyperlink" Target="https://nibholdings.sharepoint.com/:b:/r/sites/SPARK/Shared%20Documents/PROCESSES/Thrive/Claims%20%26%20Reso/STA%20-%20Invoice%20Processing.pdf?csf=1&amp;web=1&amp;e=aKdogD" TargetMode="External"/><Relationship Id="rId4" Type="http://schemas.openxmlformats.org/officeDocument/2006/relationships/hyperlink" Target="https://www.ndis.gov.au/participants/home-and-living/specialist-disability-accommodation-explained#what-is-specialist-disability-accommodation"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1331"/>
        </a:solidFill>
        <a:effectLst/>
      </p:bgPr>
    </p:bg>
    <p:spTree>
      <p:nvGrpSpPr>
        <p:cNvPr id="1" name=""/>
        <p:cNvGrpSpPr/>
        <p:nvPr/>
      </p:nvGrpSpPr>
      <p:grpSpPr>
        <a:xfrm>
          <a:off x="0" y="0"/>
          <a:ext cx="0" cy="0"/>
          <a:chOff x="0" y="0"/>
          <a:chExt cx="0" cy="0"/>
        </a:xfrm>
      </p:grpSpPr>
      <p:grpSp>
        <p:nvGrpSpPr>
          <p:cNvPr id="2" name="Group 2"/>
          <p:cNvGrpSpPr/>
          <p:nvPr/>
        </p:nvGrpSpPr>
        <p:grpSpPr>
          <a:xfrm>
            <a:off x="9021571" y="0"/>
            <a:ext cx="9266429" cy="10287000"/>
            <a:chOff x="0" y="0"/>
            <a:chExt cx="12355239" cy="13716000"/>
          </a:xfrm>
        </p:grpSpPr>
        <p:pic>
          <p:nvPicPr>
            <p:cNvPr id="3" name="Picture 3"/>
            <p:cNvPicPr>
              <a:picLocks noChangeAspect="1"/>
            </p:cNvPicPr>
            <p:nvPr/>
          </p:nvPicPr>
          <p:blipFill>
            <a:blip r:embed="rId2"/>
            <a:srcRect l="11992" r="24502" b="6000"/>
            <a:stretch>
              <a:fillRect/>
            </a:stretch>
          </p:blipFill>
          <p:spPr>
            <a:xfrm>
              <a:off x="0" y="0"/>
              <a:ext cx="12355239" cy="13716000"/>
            </a:xfrm>
            <a:prstGeom prst="rect">
              <a:avLst/>
            </a:prstGeom>
          </p:spPr>
        </p:pic>
      </p:grpSp>
      <p:grpSp>
        <p:nvGrpSpPr>
          <p:cNvPr id="4" name="Group 4"/>
          <p:cNvGrpSpPr/>
          <p:nvPr/>
        </p:nvGrpSpPr>
        <p:grpSpPr>
          <a:xfrm>
            <a:off x="9001693" y="0"/>
            <a:ext cx="9286307" cy="10247437"/>
            <a:chOff x="0" y="0"/>
            <a:chExt cx="2440541" cy="2698913"/>
          </a:xfrm>
        </p:grpSpPr>
        <p:sp>
          <p:nvSpPr>
            <p:cNvPr id="5" name="Freeform 5"/>
            <p:cNvSpPr/>
            <p:nvPr/>
          </p:nvSpPr>
          <p:spPr>
            <a:xfrm>
              <a:off x="0" y="0"/>
              <a:ext cx="2440541" cy="2698913"/>
            </a:xfrm>
            <a:custGeom>
              <a:avLst/>
              <a:gdLst/>
              <a:ahLst/>
              <a:cxnLst/>
              <a:rect l="l" t="t" r="r" b="b"/>
              <a:pathLst>
                <a:path w="2440541" h="2698913">
                  <a:moveTo>
                    <a:pt x="0" y="0"/>
                  </a:moveTo>
                  <a:lnTo>
                    <a:pt x="2440541" y="0"/>
                  </a:lnTo>
                  <a:lnTo>
                    <a:pt x="2440541" y="2698913"/>
                  </a:lnTo>
                  <a:lnTo>
                    <a:pt x="0" y="2698913"/>
                  </a:lnTo>
                  <a:close/>
                </a:path>
              </a:pathLst>
            </a:custGeom>
            <a:solidFill>
              <a:srgbClr val="000000">
                <a:alpha val="29804"/>
              </a:srgbClr>
            </a:solidFill>
          </p:spPr>
          <p:txBody>
            <a:bodyPr/>
            <a:lstStyle/>
            <a:p>
              <a:endParaRPr lang="en-IN"/>
            </a:p>
          </p:txBody>
        </p:sp>
        <p:sp>
          <p:nvSpPr>
            <p:cNvPr id="6" name="TextBox 6"/>
            <p:cNvSpPr txBox="1"/>
            <p:nvPr/>
          </p:nvSpPr>
          <p:spPr>
            <a:xfrm>
              <a:off x="0" y="38100"/>
              <a:ext cx="812800" cy="774700"/>
            </a:xfrm>
            <a:prstGeom prst="rect">
              <a:avLst/>
            </a:prstGeom>
          </p:spPr>
          <p:txBody>
            <a:bodyPr lIns="50800" tIns="50800" rIns="50800" bIns="50800" rtlCol="0" anchor="ctr"/>
            <a:lstStyle/>
            <a:p>
              <a:pPr algn="ctr">
                <a:lnSpc>
                  <a:spcPts val="2050"/>
                </a:lnSpc>
              </a:pPr>
              <a:endParaRPr/>
            </a:p>
          </p:txBody>
        </p:sp>
      </p:grpSp>
      <p:sp>
        <p:nvSpPr>
          <p:cNvPr id="7" name="AutoShape 7"/>
          <p:cNvSpPr/>
          <p:nvPr/>
        </p:nvSpPr>
        <p:spPr>
          <a:xfrm>
            <a:off x="374921" y="9244012"/>
            <a:ext cx="17538159" cy="0"/>
          </a:xfrm>
          <a:prstGeom prst="line">
            <a:avLst/>
          </a:prstGeom>
          <a:ln w="28575" cap="rnd">
            <a:solidFill>
              <a:srgbClr val="FFFFFF"/>
            </a:solidFill>
            <a:prstDash val="solid"/>
            <a:headEnd type="none" w="sm" len="sm"/>
            <a:tailEnd type="none" w="sm" len="sm"/>
          </a:ln>
        </p:spPr>
        <p:txBody>
          <a:bodyPr/>
          <a:lstStyle/>
          <a:p>
            <a:endParaRPr lang="en-IN"/>
          </a:p>
        </p:txBody>
      </p:sp>
      <p:sp>
        <p:nvSpPr>
          <p:cNvPr id="9" name="Freeform 9"/>
          <p:cNvSpPr/>
          <p:nvPr/>
        </p:nvSpPr>
        <p:spPr>
          <a:xfrm>
            <a:off x="11398062" y="39563"/>
            <a:ext cx="6611556" cy="1239667"/>
          </a:xfrm>
          <a:custGeom>
            <a:avLst/>
            <a:gdLst/>
            <a:ahLst/>
            <a:cxnLst/>
            <a:rect l="l" t="t" r="r" b="b"/>
            <a:pathLst>
              <a:path w="6611556" h="1239667">
                <a:moveTo>
                  <a:pt x="0" y="0"/>
                </a:moveTo>
                <a:lnTo>
                  <a:pt x="6611556" y="0"/>
                </a:lnTo>
                <a:lnTo>
                  <a:pt x="6611556" y="1239667"/>
                </a:lnTo>
                <a:lnTo>
                  <a:pt x="0" y="1239667"/>
                </a:lnTo>
                <a:lnTo>
                  <a:pt x="0" y="0"/>
                </a:lnTo>
                <a:close/>
              </a:path>
            </a:pathLst>
          </a:custGeom>
          <a:blipFill>
            <a:blip r:embed="rId3"/>
            <a:stretch>
              <a:fillRect/>
            </a:stretch>
          </a:blipFill>
        </p:spPr>
        <p:txBody>
          <a:bodyPr/>
          <a:lstStyle/>
          <a:p>
            <a:endParaRPr lang="en-IN"/>
          </a:p>
        </p:txBody>
      </p:sp>
      <p:pic>
        <p:nvPicPr>
          <p:cNvPr id="13" name="Picture 12">
            <a:extLst>
              <a:ext uri="{FF2B5EF4-FFF2-40B4-BE49-F238E27FC236}">
                <a16:creationId xmlns:a16="http://schemas.microsoft.com/office/drawing/2014/main" id="{B454A395-DDE0-51EB-5067-DB7C0620AD97}"/>
              </a:ext>
            </a:extLst>
          </p:cNvPr>
          <p:cNvPicPr>
            <a:picLocks noChangeAspect="1"/>
          </p:cNvPicPr>
          <p:nvPr/>
        </p:nvPicPr>
        <p:blipFill>
          <a:blip r:embed="rId4"/>
          <a:stretch>
            <a:fillRect/>
          </a:stretch>
        </p:blipFill>
        <p:spPr>
          <a:xfrm>
            <a:off x="838200" y="6748437"/>
            <a:ext cx="2276475" cy="819150"/>
          </a:xfrm>
          <a:prstGeom prst="rect">
            <a:avLst/>
          </a:prstGeom>
        </p:spPr>
      </p:pic>
      <p:sp>
        <p:nvSpPr>
          <p:cNvPr id="11" name="TextBox 10">
            <a:extLst>
              <a:ext uri="{FF2B5EF4-FFF2-40B4-BE49-F238E27FC236}">
                <a16:creationId xmlns:a16="http://schemas.microsoft.com/office/drawing/2014/main" id="{ABFEBE15-8479-8E63-3C7C-CD1DB82FDBFD}"/>
              </a:ext>
            </a:extLst>
          </p:cNvPr>
          <p:cNvSpPr txBox="1"/>
          <p:nvPr/>
        </p:nvSpPr>
        <p:spPr>
          <a:xfrm>
            <a:off x="1524000" y="3009900"/>
            <a:ext cx="3733800" cy="1323439"/>
          </a:xfrm>
          <a:prstGeom prst="rect">
            <a:avLst/>
          </a:prstGeom>
          <a:noFill/>
        </p:spPr>
        <p:txBody>
          <a:bodyPr wrap="square" rtlCol="0">
            <a:spAutoFit/>
          </a:bodyPr>
          <a:lstStyle/>
          <a:p>
            <a:r>
              <a:rPr lang="en-US" sz="4000" dirty="0">
                <a:solidFill>
                  <a:schemeClr val="bg1"/>
                </a:solidFill>
                <a:latin typeface="+mj-lt"/>
              </a:rPr>
              <a:t>Short Term Accommodation</a:t>
            </a:r>
            <a:endParaRPr lang="en-IN" sz="4000" dirty="0">
              <a:solidFill>
                <a:schemeClr val="bg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40"/>
          <p:cNvSpPr txBox="1"/>
          <p:nvPr/>
        </p:nvSpPr>
        <p:spPr>
          <a:xfrm>
            <a:off x="1600200" y="6729695"/>
            <a:ext cx="2927136" cy="560440"/>
          </a:xfrm>
          <a:prstGeom prst="rect">
            <a:avLst/>
          </a:prstGeom>
        </p:spPr>
        <p:txBody>
          <a:bodyPr lIns="0" tIns="0" rIns="0" bIns="0" rtlCol="0" anchor="t">
            <a:spAutoFit/>
          </a:bodyPr>
          <a:lstStyle/>
          <a:p>
            <a:pPr algn="ctr">
              <a:lnSpc>
                <a:spcPts val="4612"/>
              </a:lnSpc>
            </a:pPr>
            <a:r>
              <a:rPr lang="en-US" sz="3294" dirty="0">
                <a:solidFill>
                  <a:srgbClr val="FFFFFF"/>
                </a:solidFill>
                <a:latin typeface="Montserrat Semi-Bold"/>
              </a:rPr>
              <a:t>View More</a:t>
            </a:r>
          </a:p>
        </p:txBody>
      </p:sp>
      <p:sp>
        <p:nvSpPr>
          <p:cNvPr id="41" name="AutoShape 41"/>
          <p:cNvSpPr/>
          <p:nvPr/>
        </p:nvSpPr>
        <p:spPr>
          <a:xfrm>
            <a:off x="385443" y="9063690"/>
            <a:ext cx="17417821" cy="0"/>
          </a:xfrm>
          <a:prstGeom prst="line">
            <a:avLst/>
          </a:prstGeom>
          <a:ln w="28575" cap="rnd">
            <a:solidFill>
              <a:srgbClr val="811331"/>
            </a:solidFill>
            <a:prstDash val="solid"/>
            <a:headEnd type="none" w="sm" len="sm"/>
            <a:tailEnd type="none" w="sm" len="sm"/>
          </a:ln>
        </p:spPr>
        <p:txBody>
          <a:bodyPr/>
          <a:lstStyle/>
          <a:p>
            <a:endParaRPr lang="en-IN"/>
          </a:p>
        </p:txBody>
      </p:sp>
      <p:sp>
        <p:nvSpPr>
          <p:cNvPr id="42" name="TextBox 42"/>
          <p:cNvSpPr txBox="1"/>
          <p:nvPr/>
        </p:nvSpPr>
        <p:spPr>
          <a:xfrm>
            <a:off x="385443" y="9682376"/>
            <a:ext cx="3493443" cy="217169"/>
          </a:xfrm>
          <a:prstGeom prst="rect">
            <a:avLst/>
          </a:prstGeom>
        </p:spPr>
        <p:txBody>
          <a:bodyPr lIns="0" tIns="0" rIns="0" bIns="0" rtlCol="0" anchor="t">
            <a:spAutoFit/>
          </a:bodyPr>
          <a:lstStyle/>
          <a:p>
            <a:pPr algn="ctr">
              <a:lnSpc>
                <a:spcPts val="1680"/>
              </a:lnSpc>
              <a:spcBef>
                <a:spcPct val="0"/>
              </a:spcBef>
            </a:pPr>
            <a:r>
              <a:rPr lang="en-US" sz="1200">
                <a:solidFill>
                  <a:srgbClr val="2E2E2E"/>
                </a:solidFill>
                <a:latin typeface="Calibri (MS)"/>
              </a:rPr>
              <a:t>Carisma Solutions confidential. Please do not distribute. ​</a:t>
            </a:r>
          </a:p>
        </p:txBody>
      </p:sp>
      <p:grpSp>
        <p:nvGrpSpPr>
          <p:cNvPr id="43" name="Group 43"/>
          <p:cNvGrpSpPr/>
          <p:nvPr/>
        </p:nvGrpSpPr>
        <p:grpSpPr>
          <a:xfrm>
            <a:off x="14866276" y="9575148"/>
            <a:ext cx="3037756" cy="469726"/>
            <a:chOff x="0" y="0"/>
            <a:chExt cx="4050341" cy="626301"/>
          </a:xfrm>
        </p:grpSpPr>
        <p:grpSp>
          <p:nvGrpSpPr>
            <p:cNvPr id="44" name="Group 44"/>
            <p:cNvGrpSpPr>
              <a:grpSpLocks noChangeAspect="1"/>
            </p:cNvGrpSpPr>
            <p:nvPr/>
          </p:nvGrpSpPr>
          <p:grpSpPr>
            <a:xfrm>
              <a:off x="0" y="0"/>
              <a:ext cx="2153113" cy="626301"/>
              <a:chOff x="0" y="0"/>
              <a:chExt cx="3796322" cy="1104290"/>
            </a:xfrm>
          </p:grpSpPr>
          <p:sp>
            <p:nvSpPr>
              <p:cNvPr id="45" name="Freeform 45"/>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a:p>
            </p:txBody>
          </p:sp>
          <p:sp>
            <p:nvSpPr>
              <p:cNvPr id="46" name="Freeform 46"/>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a:p>
            </p:txBody>
          </p:sp>
          <p:sp>
            <p:nvSpPr>
              <p:cNvPr id="47" name="Freeform 47"/>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a:p>
            </p:txBody>
          </p:sp>
          <p:sp>
            <p:nvSpPr>
              <p:cNvPr id="48" name="Freeform 48"/>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a:p>
            </p:txBody>
          </p:sp>
          <p:sp>
            <p:nvSpPr>
              <p:cNvPr id="49" name="Freeform 49"/>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a:p>
            </p:txBody>
          </p:sp>
          <p:sp>
            <p:nvSpPr>
              <p:cNvPr id="50" name="Freeform 50"/>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a:p>
            </p:txBody>
          </p:sp>
          <p:sp>
            <p:nvSpPr>
              <p:cNvPr id="51" name="Freeform 51"/>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52" name="Freeform 52"/>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a:p>
            </p:txBody>
          </p:sp>
          <p:sp>
            <p:nvSpPr>
              <p:cNvPr id="53" name="Freeform 53"/>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a:p>
            </p:txBody>
          </p:sp>
          <p:sp>
            <p:nvSpPr>
              <p:cNvPr id="54" name="Freeform 54"/>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a:p>
            </p:txBody>
          </p:sp>
        </p:grpSp>
        <p:grpSp>
          <p:nvGrpSpPr>
            <p:cNvPr id="55" name="Group 55"/>
            <p:cNvGrpSpPr>
              <a:grpSpLocks noChangeAspect="1"/>
            </p:cNvGrpSpPr>
            <p:nvPr/>
          </p:nvGrpSpPr>
          <p:grpSpPr>
            <a:xfrm>
              <a:off x="2163701" y="133412"/>
              <a:ext cx="1886640" cy="358613"/>
              <a:chOff x="0" y="0"/>
              <a:chExt cx="3326486" cy="632295"/>
            </a:xfrm>
          </p:grpSpPr>
          <p:sp>
            <p:nvSpPr>
              <p:cNvPr id="56" name="Freeform 56"/>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sp>
            <p:nvSpPr>
              <p:cNvPr id="57" name="Freeform 57"/>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a:p>
            </p:txBody>
          </p:sp>
          <p:sp>
            <p:nvSpPr>
              <p:cNvPr id="58" name="Freeform 58"/>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a:p>
            </p:txBody>
          </p:sp>
          <p:sp>
            <p:nvSpPr>
              <p:cNvPr id="59" name="Freeform 59"/>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a:p>
            </p:txBody>
          </p:sp>
          <p:sp>
            <p:nvSpPr>
              <p:cNvPr id="60" name="Freeform 60"/>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a:p>
            </p:txBody>
          </p:sp>
          <p:sp>
            <p:nvSpPr>
              <p:cNvPr id="61" name="Freeform 61"/>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62" name="Freeform 62"/>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a:p>
            </p:txBody>
          </p:sp>
          <p:sp>
            <p:nvSpPr>
              <p:cNvPr id="63" name="Freeform 63"/>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a:p>
            </p:txBody>
          </p:sp>
          <p:sp>
            <p:nvSpPr>
              <p:cNvPr id="64" name="Freeform 64"/>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grpSp>
      </p:grpSp>
      <p:pic>
        <p:nvPicPr>
          <p:cNvPr id="7" name="Picture 6">
            <a:extLst>
              <a:ext uri="{FF2B5EF4-FFF2-40B4-BE49-F238E27FC236}">
                <a16:creationId xmlns:a16="http://schemas.microsoft.com/office/drawing/2014/main" id="{18D402FD-0221-B6BD-186E-E6B8F9C52807}"/>
              </a:ext>
            </a:extLst>
          </p:cNvPr>
          <p:cNvPicPr>
            <a:picLocks noChangeAspect="1"/>
          </p:cNvPicPr>
          <p:nvPr/>
        </p:nvPicPr>
        <p:blipFill>
          <a:blip r:embed="rId2"/>
          <a:stretch>
            <a:fillRect/>
          </a:stretch>
        </p:blipFill>
        <p:spPr>
          <a:xfrm>
            <a:off x="15886369" y="114300"/>
            <a:ext cx="2276475" cy="819150"/>
          </a:xfrm>
          <a:prstGeom prst="rect">
            <a:avLst/>
          </a:prstGeom>
        </p:spPr>
      </p:pic>
      <p:sp>
        <p:nvSpPr>
          <p:cNvPr id="16" name="TextBox 15">
            <a:extLst>
              <a:ext uri="{FF2B5EF4-FFF2-40B4-BE49-F238E27FC236}">
                <a16:creationId xmlns:a16="http://schemas.microsoft.com/office/drawing/2014/main" id="{6F683D4D-9B2D-7AC4-5E05-C6AD72F519E0}"/>
              </a:ext>
            </a:extLst>
          </p:cNvPr>
          <p:cNvSpPr txBox="1"/>
          <p:nvPr/>
        </p:nvSpPr>
        <p:spPr>
          <a:xfrm>
            <a:off x="1600200" y="6972300"/>
            <a:ext cx="9220200" cy="369332"/>
          </a:xfrm>
          <a:prstGeom prst="rect">
            <a:avLst/>
          </a:prstGeom>
          <a:noFill/>
        </p:spPr>
        <p:txBody>
          <a:bodyPr wrap="square" rtlCol="0">
            <a:spAutoFit/>
          </a:bodyPr>
          <a:lstStyle/>
          <a:p>
            <a:r>
              <a:rPr lang="en-US" dirty="0"/>
              <a:t>…</a:t>
            </a:r>
            <a:endParaRPr lang="en-IN" dirty="0"/>
          </a:p>
        </p:txBody>
      </p:sp>
      <p:sp>
        <p:nvSpPr>
          <p:cNvPr id="3" name="TextBox 2">
            <a:extLst>
              <a:ext uri="{FF2B5EF4-FFF2-40B4-BE49-F238E27FC236}">
                <a16:creationId xmlns:a16="http://schemas.microsoft.com/office/drawing/2014/main" id="{0E356A26-1016-721A-CC9B-3B7245D15B47}"/>
              </a:ext>
            </a:extLst>
          </p:cNvPr>
          <p:cNvSpPr txBox="1"/>
          <p:nvPr/>
        </p:nvSpPr>
        <p:spPr>
          <a:xfrm>
            <a:off x="990599" y="1553033"/>
            <a:ext cx="11506201" cy="6432530"/>
          </a:xfrm>
          <a:prstGeom prst="rect">
            <a:avLst/>
          </a:prstGeom>
          <a:noFill/>
        </p:spPr>
        <p:txBody>
          <a:bodyPr wrap="square">
            <a:spAutoFit/>
          </a:bodyPr>
          <a:lstStyle/>
          <a:p>
            <a:pPr algn="l">
              <a:buNone/>
            </a:pPr>
            <a:r>
              <a:rPr lang="en-US" sz="2400" b="1" i="1" dirty="0">
                <a:solidFill>
                  <a:srgbClr val="000000"/>
                </a:solidFill>
                <a:effectLst/>
                <a:latin typeface="+mj-lt"/>
              </a:rPr>
              <a:t>What is Short Term Accommodation?</a:t>
            </a:r>
            <a:r>
              <a:rPr lang="en-US" sz="2400" b="0" i="0" dirty="0">
                <a:solidFill>
                  <a:srgbClr val="000000"/>
                </a:solidFill>
                <a:effectLst/>
                <a:latin typeface="+mj-lt"/>
              </a:rPr>
              <a:t> </a:t>
            </a:r>
          </a:p>
          <a:p>
            <a:pPr algn="l">
              <a:buNone/>
            </a:pPr>
            <a:endParaRPr lang="en-US" dirty="0">
              <a:solidFill>
                <a:srgbClr val="000000"/>
              </a:solidFill>
              <a:latin typeface="Segoe UI" panose="020B0502040204020203" pitchFamily="34" charset="0"/>
            </a:endParaRPr>
          </a:p>
          <a:p>
            <a:pPr algn="l">
              <a:buNone/>
            </a:pPr>
            <a:endParaRPr lang="en-US" b="0" i="0" dirty="0">
              <a:solidFill>
                <a:srgbClr val="323130"/>
              </a:solidFill>
              <a:effectLst/>
              <a:latin typeface="Segoe UI" panose="020B0502040204020203" pitchFamily="34" charset="0"/>
            </a:endParaRPr>
          </a:p>
          <a:p>
            <a:pPr algn="l">
              <a:buNone/>
            </a:pPr>
            <a:r>
              <a:rPr lang="en-US" sz="2000" b="0" i="0" dirty="0">
                <a:solidFill>
                  <a:srgbClr val="323130"/>
                </a:solidFill>
                <a:effectLst/>
              </a:rPr>
              <a:t>Short Term Accommodation (STA), including respite, provides funding for participants to receive temporary supports and accommodation in a setting away from their usual home. STA helps participants maintain their independence, supports carers, and promotes social and daily living skills. </a:t>
            </a:r>
          </a:p>
          <a:p>
            <a:pPr algn="l">
              <a:buNone/>
            </a:pPr>
            <a:r>
              <a:rPr lang="en-US" sz="2000" b="0" i="0" dirty="0">
                <a:solidFill>
                  <a:srgbClr val="323130"/>
                </a:solidFill>
                <a:effectLst/>
              </a:rPr>
              <a:t>STA is designed to help informal supports continue their caring role. It is one option that provides participants and their informal supports time apart. </a:t>
            </a:r>
          </a:p>
          <a:p>
            <a:pPr algn="l">
              <a:buNone/>
            </a:pPr>
            <a:r>
              <a:rPr lang="en-US" sz="2000" b="0" i="0" dirty="0">
                <a:solidFill>
                  <a:srgbClr val="323130"/>
                </a:solidFill>
                <a:effectLst/>
              </a:rPr>
              <a:t>Generally, STA is funded for a group price, unless there is evidence the participant requires 1:1 supports due to disability.  </a:t>
            </a:r>
          </a:p>
          <a:p>
            <a:pPr algn="l">
              <a:buNone/>
            </a:pPr>
            <a:endParaRPr lang="en-US" sz="2000" dirty="0">
              <a:solidFill>
                <a:srgbClr val="323130"/>
              </a:solidFill>
            </a:endParaRPr>
          </a:p>
          <a:p>
            <a:pPr algn="l">
              <a:buNone/>
            </a:pPr>
            <a:endParaRPr lang="en-US" sz="2000" b="0" i="0" dirty="0">
              <a:solidFill>
                <a:srgbClr val="323130"/>
              </a:solidFill>
              <a:effectLst/>
            </a:endParaRPr>
          </a:p>
          <a:p>
            <a:pPr algn="l">
              <a:buNone/>
            </a:pPr>
            <a:endParaRPr lang="en-US" sz="2000" dirty="0">
              <a:solidFill>
                <a:srgbClr val="323130"/>
              </a:solidFill>
            </a:endParaRPr>
          </a:p>
          <a:p>
            <a:r>
              <a:rPr lang="en-AU" sz="2400" b="1" i="1" dirty="0">
                <a:solidFill>
                  <a:srgbClr val="000000"/>
                </a:solidFill>
                <a:latin typeface="+mj-lt"/>
              </a:rPr>
              <a:t>STA is typically used: </a:t>
            </a:r>
          </a:p>
          <a:p>
            <a:endParaRPr lang="en-AU" sz="2400" b="1" i="1" dirty="0">
              <a:solidFill>
                <a:srgbClr val="000000"/>
              </a:solidFill>
              <a:latin typeface="+mj-lt"/>
            </a:endParaRPr>
          </a:p>
          <a:p>
            <a:pPr marL="285750" indent="-285750">
              <a:buFont typeface="Arial" panose="020B0604020202020204" pitchFamily="34" charset="0"/>
              <a:buChar char="•"/>
            </a:pPr>
            <a:r>
              <a:rPr lang="en-US" sz="2000" dirty="0">
                <a:solidFill>
                  <a:srgbClr val="323130"/>
                </a:solidFill>
              </a:rPr>
              <a:t>For respite purposes </a:t>
            </a:r>
          </a:p>
          <a:p>
            <a:pPr marL="285750" indent="-285750">
              <a:buFont typeface="Arial" panose="020B0604020202020204" pitchFamily="34" charset="0"/>
              <a:buChar char="•"/>
            </a:pPr>
            <a:r>
              <a:rPr lang="en-US" sz="2000" dirty="0">
                <a:solidFill>
                  <a:srgbClr val="323130"/>
                </a:solidFill>
              </a:rPr>
              <a:t>To support the participant while their usual supports are unavailable </a:t>
            </a:r>
          </a:p>
          <a:p>
            <a:pPr marL="285750" indent="-285750">
              <a:buFont typeface="Arial" panose="020B0604020202020204" pitchFamily="34" charset="0"/>
              <a:buChar char="•"/>
            </a:pPr>
            <a:r>
              <a:rPr lang="en-US" sz="2000" dirty="0">
                <a:solidFill>
                  <a:srgbClr val="323130"/>
                </a:solidFill>
              </a:rPr>
              <a:t>As an opportunity to build skills, try new activities, and meet new people in a safe and supported environment </a:t>
            </a:r>
          </a:p>
          <a:p>
            <a:endParaRPr lang="en-US" sz="2400" b="1" i="1" dirty="0">
              <a:solidFill>
                <a:srgbClr val="000000"/>
              </a:solidFill>
              <a:latin typeface="+mj-lt"/>
            </a:endParaRPr>
          </a:p>
        </p:txBody>
      </p:sp>
    </p:spTree>
    <p:extLst>
      <p:ext uri="{BB962C8B-B14F-4D97-AF65-F5344CB8AC3E}">
        <p14:creationId xmlns:p14="http://schemas.microsoft.com/office/powerpoint/2010/main" val="201405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04BE7-3282-7E55-6176-1C6898050AB0}"/>
            </a:ext>
          </a:extLst>
        </p:cNvPr>
        <p:cNvGrpSpPr/>
        <p:nvPr/>
      </p:nvGrpSpPr>
      <p:grpSpPr>
        <a:xfrm>
          <a:off x="0" y="0"/>
          <a:ext cx="0" cy="0"/>
          <a:chOff x="0" y="0"/>
          <a:chExt cx="0" cy="0"/>
        </a:xfrm>
      </p:grpSpPr>
      <p:sp>
        <p:nvSpPr>
          <p:cNvPr id="40" name="TextBox 40">
            <a:extLst>
              <a:ext uri="{FF2B5EF4-FFF2-40B4-BE49-F238E27FC236}">
                <a16:creationId xmlns:a16="http://schemas.microsoft.com/office/drawing/2014/main" id="{E62EC46E-3F31-7614-0FA7-4C831A62C627}"/>
              </a:ext>
            </a:extLst>
          </p:cNvPr>
          <p:cNvSpPr txBox="1"/>
          <p:nvPr/>
        </p:nvSpPr>
        <p:spPr>
          <a:xfrm>
            <a:off x="1600200" y="6729695"/>
            <a:ext cx="2927136" cy="560440"/>
          </a:xfrm>
          <a:prstGeom prst="rect">
            <a:avLst/>
          </a:prstGeom>
        </p:spPr>
        <p:txBody>
          <a:bodyPr lIns="0" tIns="0" rIns="0" bIns="0" rtlCol="0" anchor="t">
            <a:spAutoFit/>
          </a:bodyPr>
          <a:lstStyle/>
          <a:p>
            <a:pPr algn="ctr">
              <a:lnSpc>
                <a:spcPts val="4612"/>
              </a:lnSpc>
            </a:pPr>
            <a:r>
              <a:rPr lang="en-US" sz="3294" dirty="0">
                <a:solidFill>
                  <a:srgbClr val="FFFFFF"/>
                </a:solidFill>
                <a:latin typeface="Montserrat Semi-Bold"/>
              </a:rPr>
              <a:t>View More</a:t>
            </a:r>
          </a:p>
        </p:txBody>
      </p:sp>
      <p:sp>
        <p:nvSpPr>
          <p:cNvPr id="41" name="AutoShape 41">
            <a:extLst>
              <a:ext uri="{FF2B5EF4-FFF2-40B4-BE49-F238E27FC236}">
                <a16:creationId xmlns:a16="http://schemas.microsoft.com/office/drawing/2014/main" id="{8EE1D0E4-D63A-0F2B-B838-2DFC6E45306B}"/>
              </a:ext>
            </a:extLst>
          </p:cNvPr>
          <p:cNvSpPr/>
          <p:nvPr/>
        </p:nvSpPr>
        <p:spPr>
          <a:xfrm>
            <a:off x="507417" y="9603911"/>
            <a:ext cx="17417821" cy="0"/>
          </a:xfrm>
          <a:prstGeom prst="line">
            <a:avLst/>
          </a:prstGeom>
          <a:ln w="28575" cap="rnd">
            <a:solidFill>
              <a:srgbClr val="811331"/>
            </a:solidFill>
            <a:prstDash val="solid"/>
            <a:headEnd type="none" w="sm" len="sm"/>
            <a:tailEnd type="none" w="sm" len="sm"/>
          </a:ln>
        </p:spPr>
        <p:txBody>
          <a:bodyPr/>
          <a:lstStyle/>
          <a:p>
            <a:endParaRPr lang="en-IN"/>
          </a:p>
        </p:txBody>
      </p:sp>
      <p:sp>
        <p:nvSpPr>
          <p:cNvPr id="42" name="TextBox 42">
            <a:extLst>
              <a:ext uri="{FF2B5EF4-FFF2-40B4-BE49-F238E27FC236}">
                <a16:creationId xmlns:a16="http://schemas.microsoft.com/office/drawing/2014/main" id="{068A5457-2774-5870-7518-18E48DF099F3}"/>
              </a:ext>
            </a:extLst>
          </p:cNvPr>
          <p:cNvSpPr txBox="1"/>
          <p:nvPr/>
        </p:nvSpPr>
        <p:spPr>
          <a:xfrm>
            <a:off x="385443" y="9682376"/>
            <a:ext cx="3493443" cy="217169"/>
          </a:xfrm>
          <a:prstGeom prst="rect">
            <a:avLst/>
          </a:prstGeom>
        </p:spPr>
        <p:txBody>
          <a:bodyPr lIns="0" tIns="0" rIns="0" bIns="0" rtlCol="0" anchor="t">
            <a:spAutoFit/>
          </a:bodyPr>
          <a:lstStyle/>
          <a:p>
            <a:pPr algn="ctr">
              <a:lnSpc>
                <a:spcPts val="1680"/>
              </a:lnSpc>
              <a:spcBef>
                <a:spcPct val="0"/>
              </a:spcBef>
            </a:pPr>
            <a:r>
              <a:rPr lang="en-US" sz="1200">
                <a:solidFill>
                  <a:srgbClr val="2E2E2E"/>
                </a:solidFill>
                <a:latin typeface="Calibri (MS)"/>
              </a:rPr>
              <a:t>Carisma Solutions confidential. Please do not distribute. ​</a:t>
            </a:r>
          </a:p>
        </p:txBody>
      </p:sp>
      <p:grpSp>
        <p:nvGrpSpPr>
          <p:cNvPr id="43" name="Group 43">
            <a:extLst>
              <a:ext uri="{FF2B5EF4-FFF2-40B4-BE49-F238E27FC236}">
                <a16:creationId xmlns:a16="http://schemas.microsoft.com/office/drawing/2014/main" id="{255A6F89-B375-C8E2-4F83-D11FBF2A9AA6}"/>
              </a:ext>
            </a:extLst>
          </p:cNvPr>
          <p:cNvGrpSpPr/>
          <p:nvPr/>
        </p:nvGrpSpPr>
        <p:grpSpPr>
          <a:xfrm>
            <a:off x="14866276" y="9575148"/>
            <a:ext cx="3037756" cy="469726"/>
            <a:chOff x="0" y="0"/>
            <a:chExt cx="4050341" cy="626301"/>
          </a:xfrm>
        </p:grpSpPr>
        <p:grpSp>
          <p:nvGrpSpPr>
            <p:cNvPr id="44" name="Group 44">
              <a:extLst>
                <a:ext uri="{FF2B5EF4-FFF2-40B4-BE49-F238E27FC236}">
                  <a16:creationId xmlns:a16="http://schemas.microsoft.com/office/drawing/2014/main" id="{893269F9-3949-D09E-C1BD-0FFB710E053D}"/>
                </a:ext>
              </a:extLst>
            </p:cNvPr>
            <p:cNvGrpSpPr>
              <a:grpSpLocks noChangeAspect="1"/>
            </p:cNvGrpSpPr>
            <p:nvPr/>
          </p:nvGrpSpPr>
          <p:grpSpPr>
            <a:xfrm>
              <a:off x="0" y="0"/>
              <a:ext cx="2153113" cy="626301"/>
              <a:chOff x="0" y="0"/>
              <a:chExt cx="3796322" cy="1104290"/>
            </a:xfrm>
          </p:grpSpPr>
          <p:sp>
            <p:nvSpPr>
              <p:cNvPr id="45" name="Freeform 45">
                <a:extLst>
                  <a:ext uri="{FF2B5EF4-FFF2-40B4-BE49-F238E27FC236}">
                    <a16:creationId xmlns:a16="http://schemas.microsoft.com/office/drawing/2014/main" id="{3D89E550-DB60-4927-C1A3-1E89AC6A9B55}"/>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a:p>
            </p:txBody>
          </p:sp>
          <p:sp>
            <p:nvSpPr>
              <p:cNvPr id="46" name="Freeform 46">
                <a:extLst>
                  <a:ext uri="{FF2B5EF4-FFF2-40B4-BE49-F238E27FC236}">
                    <a16:creationId xmlns:a16="http://schemas.microsoft.com/office/drawing/2014/main" id="{364ED0DC-7C1C-160F-6893-7BABE3FAA81B}"/>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a:p>
            </p:txBody>
          </p:sp>
          <p:sp>
            <p:nvSpPr>
              <p:cNvPr id="47" name="Freeform 47">
                <a:extLst>
                  <a:ext uri="{FF2B5EF4-FFF2-40B4-BE49-F238E27FC236}">
                    <a16:creationId xmlns:a16="http://schemas.microsoft.com/office/drawing/2014/main" id="{CE40F0AA-31DA-2A6B-FC3E-B6DF02D7D790}"/>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a:p>
            </p:txBody>
          </p:sp>
          <p:sp>
            <p:nvSpPr>
              <p:cNvPr id="48" name="Freeform 48">
                <a:extLst>
                  <a:ext uri="{FF2B5EF4-FFF2-40B4-BE49-F238E27FC236}">
                    <a16:creationId xmlns:a16="http://schemas.microsoft.com/office/drawing/2014/main" id="{E46180F6-E7FD-C1D1-C8DE-EE3BD6B59B0A}"/>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a:p>
            </p:txBody>
          </p:sp>
          <p:sp>
            <p:nvSpPr>
              <p:cNvPr id="49" name="Freeform 49">
                <a:extLst>
                  <a:ext uri="{FF2B5EF4-FFF2-40B4-BE49-F238E27FC236}">
                    <a16:creationId xmlns:a16="http://schemas.microsoft.com/office/drawing/2014/main" id="{3F9066C3-D625-FEC6-3496-C8E88F974B0E}"/>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a:p>
            </p:txBody>
          </p:sp>
          <p:sp>
            <p:nvSpPr>
              <p:cNvPr id="50" name="Freeform 50">
                <a:extLst>
                  <a:ext uri="{FF2B5EF4-FFF2-40B4-BE49-F238E27FC236}">
                    <a16:creationId xmlns:a16="http://schemas.microsoft.com/office/drawing/2014/main" id="{C9586212-4323-4192-1057-4E68883DF948}"/>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a:p>
            </p:txBody>
          </p:sp>
          <p:sp>
            <p:nvSpPr>
              <p:cNvPr id="51" name="Freeform 51">
                <a:extLst>
                  <a:ext uri="{FF2B5EF4-FFF2-40B4-BE49-F238E27FC236}">
                    <a16:creationId xmlns:a16="http://schemas.microsoft.com/office/drawing/2014/main" id="{9C21C575-A95A-9B5F-62B3-01F9DFAB50D8}"/>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52" name="Freeform 52">
                <a:extLst>
                  <a:ext uri="{FF2B5EF4-FFF2-40B4-BE49-F238E27FC236}">
                    <a16:creationId xmlns:a16="http://schemas.microsoft.com/office/drawing/2014/main" id="{CD28CF1E-41EF-6FC9-F0A6-C750FC7A26A5}"/>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a:p>
            </p:txBody>
          </p:sp>
          <p:sp>
            <p:nvSpPr>
              <p:cNvPr id="53" name="Freeform 53">
                <a:extLst>
                  <a:ext uri="{FF2B5EF4-FFF2-40B4-BE49-F238E27FC236}">
                    <a16:creationId xmlns:a16="http://schemas.microsoft.com/office/drawing/2014/main" id="{3ABECF9D-3B7B-8A91-2B40-F682185B10B2}"/>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a:p>
            </p:txBody>
          </p:sp>
          <p:sp>
            <p:nvSpPr>
              <p:cNvPr id="54" name="Freeform 54">
                <a:extLst>
                  <a:ext uri="{FF2B5EF4-FFF2-40B4-BE49-F238E27FC236}">
                    <a16:creationId xmlns:a16="http://schemas.microsoft.com/office/drawing/2014/main" id="{AEA38F61-D573-6647-8C73-0C75854D3216}"/>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a:p>
            </p:txBody>
          </p:sp>
        </p:grpSp>
        <p:grpSp>
          <p:nvGrpSpPr>
            <p:cNvPr id="55" name="Group 55">
              <a:extLst>
                <a:ext uri="{FF2B5EF4-FFF2-40B4-BE49-F238E27FC236}">
                  <a16:creationId xmlns:a16="http://schemas.microsoft.com/office/drawing/2014/main" id="{896B0350-F4BB-5973-099B-DC681565DC80}"/>
                </a:ext>
              </a:extLst>
            </p:cNvPr>
            <p:cNvGrpSpPr>
              <a:grpSpLocks noChangeAspect="1"/>
            </p:cNvGrpSpPr>
            <p:nvPr/>
          </p:nvGrpSpPr>
          <p:grpSpPr>
            <a:xfrm>
              <a:off x="2163701" y="133412"/>
              <a:ext cx="1886640" cy="358613"/>
              <a:chOff x="0" y="0"/>
              <a:chExt cx="3326486" cy="632295"/>
            </a:xfrm>
          </p:grpSpPr>
          <p:sp>
            <p:nvSpPr>
              <p:cNvPr id="56" name="Freeform 56">
                <a:extLst>
                  <a:ext uri="{FF2B5EF4-FFF2-40B4-BE49-F238E27FC236}">
                    <a16:creationId xmlns:a16="http://schemas.microsoft.com/office/drawing/2014/main" id="{5428DF50-2575-544C-0E4A-AF29CC0D82B3}"/>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sp>
            <p:nvSpPr>
              <p:cNvPr id="57" name="Freeform 57">
                <a:extLst>
                  <a:ext uri="{FF2B5EF4-FFF2-40B4-BE49-F238E27FC236}">
                    <a16:creationId xmlns:a16="http://schemas.microsoft.com/office/drawing/2014/main" id="{7379E0ED-0DE4-FDD4-A195-AD130DEDFBB8}"/>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a:p>
            </p:txBody>
          </p:sp>
          <p:sp>
            <p:nvSpPr>
              <p:cNvPr id="58" name="Freeform 58">
                <a:extLst>
                  <a:ext uri="{FF2B5EF4-FFF2-40B4-BE49-F238E27FC236}">
                    <a16:creationId xmlns:a16="http://schemas.microsoft.com/office/drawing/2014/main" id="{9DD4C11C-73CA-C702-911D-76BC1A117A25}"/>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a:p>
            </p:txBody>
          </p:sp>
          <p:sp>
            <p:nvSpPr>
              <p:cNvPr id="59" name="Freeform 59">
                <a:extLst>
                  <a:ext uri="{FF2B5EF4-FFF2-40B4-BE49-F238E27FC236}">
                    <a16:creationId xmlns:a16="http://schemas.microsoft.com/office/drawing/2014/main" id="{44B44BA3-9500-F55E-5F07-C440EF8E48E5}"/>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a:p>
            </p:txBody>
          </p:sp>
          <p:sp>
            <p:nvSpPr>
              <p:cNvPr id="60" name="Freeform 60">
                <a:extLst>
                  <a:ext uri="{FF2B5EF4-FFF2-40B4-BE49-F238E27FC236}">
                    <a16:creationId xmlns:a16="http://schemas.microsoft.com/office/drawing/2014/main" id="{60F42E04-1E83-9205-18D5-5B5195F2CCEC}"/>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a:p>
            </p:txBody>
          </p:sp>
          <p:sp>
            <p:nvSpPr>
              <p:cNvPr id="61" name="Freeform 61">
                <a:extLst>
                  <a:ext uri="{FF2B5EF4-FFF2-40B4-BE49-F238E27FC236}">
                    <a16:creationId xmlns:a16="http://schemas.microsoft.com/office/drawing/2014/main" id="{40894133-6902-9385-FDCB-75AD9B8C6AB0}"/>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62" name="Freeform 62">
                <a:extLst>
                  <a:ext uri="{FF2B5EF4-FFF2-40B4-BE49-F238E27FC236}">
                    <a16:creationId xmlns:a16="http://schemas.microsoft.com/office/drawing/2014/main" id="{BF768D6A-2565-E673-047D-624FDFE7BF2A}"/>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a:p>
            </p:txBody>
          </p:sp>
          <p:sp>
            <p:nvSpPr>
              <p:cNvPr id="63" name="Freeform 63">
                <a:extLst>
                  <a:ext uri="{FF2B5EF4-FFF2-40B4-BE49-F238E27FC236}">
                    <a16:creationId xmlns:a16="http://schemas.microsoft.com/office/drawing/2014/main" id="{75A0269C-8981-1016-5BC7-82EFB3BDD07D}"/>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a:p>
            </p:txBody>
          </p:sp>
          <p:sp>
            <p:nvSpPr>
              <p:cNvPr id="64" name="Freeform 64">
                <a:extLst>
                  <a:ext uri="{FF2B5EF4-FFF2-40B4-BE49-F238E27FC236}">
                    <a16:creationId xmlns:a16="http://schemas.microsoft.com/office/drawing/2014/main" id="{A2F12EC8-D6F0-33A3-E497-ED3876DC4C1D}"/>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grpSp>
      </p:grpSp>
      <p:pic>
        <p:nvPicPr>
          <p:cNvPr id="13" name="Picture 12">
            <a:extLst>
              <a:ext uri="{FF2B5EF4-FFF2-40B4-BE49-F238E27FC236}">
                <a16:creationId xmlns:a16="http://schemas.microsoft.com/office/drawing/2014/main" id="{AC47CD60-44AD-7F36-7897-0155D375527C}"/>
              </a:ext>
            </a:extLst>
          </p:cNvPr>
          <p:cNvPicPr>
            <a:picLocks noChangeAspect="1"/>
          </p:cNvPicPr>
          <p:nvPr/>
        </p:nvPicPr>
        <p:blipFill>
          <a:blip r:embed="rId2"/>
          <a:stretch>
            <a:fillRect/>
          </a:stretch>
        </p:blipFill>
        <p:spPr>
          <a:xfrm>
            <a:off x="15955542" y="38058"/>
            <a:ext cx="2276475" cy="819150"/>
          </a:xfrm>
          <a:prstGeom prst="rect">
            <a:avLst/>
          </a:prstGeom>
        </p:spPr>
      </p:pic>
      <p:sp>
        <p:nvSpPr>
          <p:cNvPr id="2" name="TextBox 1">
            <a:extLst>
              <a:ext uri="{FF2B5EF4-FFF2-40B4-BE49-F238E27FC236}">
                <a16:creationId xmlns:a16="http://schemas.microsoft.com/office/drawing/2014/main" id="{8793E41A-F94A-6EF3-C90A-BFEA46BD43B6}"/>
              </a:ext>
            </a:extLst>
          </p:cNvPr>
          <p:cNvSpPr txBox="1"/>
          <p:nvPr/>
        </p:nvSpPr>
        <p:spPr>
          <a:xfrm>
            <a:off x="838200" y="1028700"/>
            <a:ext cx="14671962" cy="3416320"/>
          </a:xfrm>
          <a:prstGeom prst="rect">
            <a:avLst/>
          </a:prstGeom>
          <a:noFill/>
        </p:spPr>
        <p:txBody>
          <a:bodyPr wrap="square" rtlCol="0">
            <a:spAutoFit/>
          </a:bodyPr>
          <a:lstStyle/>
          <a:p>
            <a:r>
              <a:rPr lang="en-US" sz="2400" b="1" i="1" dirty="0">
                <a:solidFill>
                  <a:srgbClr val="000000"/>
                </a:solidFill>
                <a:latin typeface="+mj-lt"/>
              </a:rPr>
              <a:t>What is included in STA? </a:t>
            </a:r>
          </a:p>
          <a:p>
            <a:endParaRPr lang="en-US" dirty="0"/>
          </a:p>
          <a:p>
            <a:r>
              <a:rPr lang="en-US" sz="2000" dirty="0">
                <a:solidFill>
                  <a:srgbClr val="323130"/>
                </a:solidFill>
              </a:rPr>
              <a:t>Short Term Accommodation line items cover all expenses including; supports for self-care, community access supports, accommodation, food and activities in a centre or group residence for short periods of time.  </a:t>
            </a:r>
          </a:p>
          <a:p>
            <a:r>
              <a:rPr lang="en-US" sz="2000" dirty="0">
                <a:solidFill>
                  <a:srgbClr val="323130"/>
                </a:solidFill>
              </a:rPr>
              <a:t> </a:t>
            </a:r>
          </a:p>
          <a:p>
            <a:r>
              <a:rPr lang="en-US" sz="2000" dirty="0">
                <a:solidFill>
                  <a:srgbClr val="323130"/>
                </a:solidFill>
              </a:rPr>
              <a:t>This includes agreed-upon activities in group settings, but it does not cover personal lifestyle costs, travel expenses, or leisure activities such as holidays. Providers should not charge for transport, activities, or meals on top of the STA rate when providing STA supports, even if charging under the maximum daily rate. </a:t>
            </a:r>
          </a:p>
          <a:p>
            <a:endParaRPr lang="en-US" dirty="0"/>
          </a:p>
          <a:p>
            <a:endParaRPr lang="en-US" dirty="0"/>
          </a:p>
          <a:p>
            <a:endParaRPr lang="en-IN" dirty="0"/>
          </a:p>
        </p:txBody>
      </p:sp>
      <p:pic>
        <p:nvPicPr>
          <p:cNvPr id="9" name="Picture 8">
            <a:extLst>
              <a:ext uri="{FF2B5EF4-FFF2-40B4-BE49-F238E27FC236}">
                <a16:creationId xmlns:a16="http://schemas.microsoft.com/office/drawing/2014/main" id="{71DD86AA-EFC2-2CA6-52DF-2A84FEBCDC9C}"/>
              </a:ext>
            </a:extLst>
          </p:cNvPr>
          <p:cNvPicPr>
            <a:picLocks noChangeAspect="1"/>
          </p:cNvPicPr>
          <p:nvPr/>
        </p:nvPicPr>
        <p:blipFill>
          <a:blip r:embed="rId3"/>
          <a:stretch>
            <a:fillRect/>
          </a:stretch>
        </p:blipFill>
        <p:spPr>
          <a:xfrm>
            <a:off x="990599" y="3695701"/>
            <a:ext cx="15059887" cy="5682833"/>
          </a:xfrm>
          <a:prstGeom prst="rect">
            <a:avLst/>
          </a:prstGeom>
        </p:spPr>
      </p:pic>
    </p:spTree>
    <p:extLst>
      <p:ext uri="{BB962C8B-B14F-4D97-AF65-F5344CB8AC3E}">
        <p14:creationId xmlns:p14="http://schemas.microsoft.com/office/powerpoint/2010/main" val="2460019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1EFDB-2218-789C-267B-B7FE4A194929}"/>
            </a:ext>
          </a:extLst>
        </p:cNvPr>
        <p:cNvGrpSpPr/>
        <p:nvPr/>
      </p:nvGrpSpPr>
      <p:grpSpPr>
        <a:xfrm>
          <a:off x="0" y="0"/>
          <a:ext cx="0" cy="0"/>
          <a:chOff x="0" y="0"/>
          <a:chExt cx="0" cy="0"/>
        </a:xfrm>
      </p:grpSpPr>
      <p:sp>
        <p:nvSpPr>
          <p:cNvPr id="40" name="TextBox 40">
            <a:extLst>
              <a:ext uri="{FF2B5EF4-FFF2-40B4-BE49-F238E27FC236}">
                <a16:creationId xmlns:a16="http://schemas.microsoft.com/office/drawing/2014/main" id="{3E3028B1-ED38-8D79-A1D3-BC10E0900F31}"/>
              </a:ext>
            </a:extLst>
          </p:cNvPr>
          <p:cNvSpPr txBox="1"/>
          <p:nvPr/>
        </p:nvSpPr>
        <p:spPr>
          <a:xfrm>
            <a:off x="2438400" y="13831236"/>
            <a:ext cx="2927136" cy="560440"/>
          </a:xfrm>
          <a:prstGeom prst="rect">
            <a:avLst/>
          </a:prstGeom>
        </p:spPr>
        <p:txBody>
          <a:bodyPr lIns="0" tIns="0" rIns="0" bIns="0" rtlCol="0" anchor="t">
            <a:spAutoFit/>
          </a:bodyPr>
          <a:lstStyle/>
          <a:p>
            <a:pPr algn="ctr">
              <a:lnSpc>
                <a:spcPts val="4612"/>
              </a:lnSpc>
            </a:pPr>
            <a:r>
              <a:rPr lang="en-US" sz="3294" dirty="0">
                <a:solidFill>
                  <a:srgbClr val="FFFFFF"/>
                </a:solidFill>
                <a:latin typeface="Montserrat Semi-Bold"/>
              </a:rPr>
              <a:t>View More</a:t>
            </a:r>
          </a:p>
        </p:txBody>
      </p:sp>
      <p:sp>
        <p:nvSpPr>
          <p:cNvPr id="41" name="AutoShape 41">
            <a:extLst>
              <a:ext uri="{FF2B5EF4-FFF2-40B4-BE49-F238E27FC236}">
                <a16:creationId xmlns:a16="http://schemas.microsoft.com/office/drawing/2014/main" id="{87EA17B6-7A18-45CD-DBF7-99EA87B1779D}"/>
              </a:ext>
            </a:extLst>
          </p:cNvPr>
          <p:cNvSpPr/>
          <p:nvPr/>
        </p:nvSpPr>
        <p:spPr>
          <a:xfrm>
            <a:off x="507417" y="9603911"/>
            <a:ext cx="17417821" cy="0"/>
          </a:xfrm>
          <a:prstGeom prst="line">
            <a:avLst/>
          </a:prstGeom>
          <a:ln w="28575" cap="rnd">
            <a:solidFill>
              <a:srgbClr val="811331"/>
            </a:solidFill>
            <a:prstDash val="solid"/>
            <a:headEnd type="none" w="sm" len="sm"/>
            <a:tailEnd type="none" w="sm" len="sm"/>
          </a:ln>
        </p:spPr>
        <p:txBody>
          <a:bodyPr/>
          <a:lstStyle/>
          <a:p>
            <a:endParaRPr lang="en-IN"/>
          </a:p>
        </p:txBody>
      </p:sp>
      <p:sp>
        <p:nvSpPr>
          <p:cNvPr id="42" name="TextBox 42">
            <a:extLst>
              <a:ext uri="{FF2B5EF4-FFF2-40B4-BE49-F238E27FC236}">
                <a16:creationId xmlns:a16="http://schemas.microsoft.com/office/drawing/2014/main" id="{74C01DDF-59E1-2181-0ABD-F30B68F4882C}"/>
              </a:ext>
            </a:extLst>
          </p:cNvPr>
          <p:cNvSpPr txBox="1"/>
          <p:nvPr/>
        </p:nvSpPr>
        <p:spPr>
          <a:xfrm>
            <a:off x="385443" y="9682376"/>
            <a:ext cx="3493443" cy="217169"/>
          </a:xfrm>
          <a:prstGeom prst="rect">
            <a:avLst/>
          </a:prstGeom>
        </p:spPr>
        <p:txBody>
          <a:bodyPr lIns="0" tIns="0" rIns="0" bIns="0" rtlCol="0" anchor="t">
            <a:spAutoFit/>
          </a:bodyPr>
          <a:lstStyle/>
          <a:p>
            <a:pPr algn="ctr">
              <a:lnSpc>
                <a:spcPts val="1680"/>
              </a:lnSpc>
              <a:spcBef>
                <a:spcPct val="0"/>
              </a:spcBef>
            </a:pPr>
            <a:r>
              <a:rPr lang="en-US" sz="1200">
                <a:solidFill>
                  <a:srgbClr val="2E2E2E"/>
                </a:solidFill>
                <a:latin typeface="Calibri (MS)"/>
              </a:rPr>
              <a:t>Carisma Solutions confidential. Please do not distribute. ​</a:t>
            </a:r>
          </a:p>
        </p:txBody>
      </p:sp>
      <p:grpSp>
        <p:nvGrpSpPr>
          <p:cNvPr id="43" name="Group 43">
            <a:extLst>
              <a:ext uri="{FF2B5EF4-FFF2-40B4-BE49-F238E27FC236}">
                <a16:creationId xmlns:a16="http://schemas.microsoft.com/office/drawing/2014/main" id="{2876A64B-0019-2267-D77A-C8F0CE563E93}"/>
              </a:ext>
            </a:extLst>
          </p:cNvPr>
          <p:cNvGrpSpPr/>
          <p:nvPr/>
        </p:nvGrpSpPr>
        <p:grpSpPr>
          <a:xfrm>
            <a:off x="14866276" y="9575148"/>
            <a:ext cx="3037756" cy="469726"/>
            <a:chOff x="0" y="0"/>
            <a:chExt cx="4050341" cy="626301"/>
          </a:xfrm>
        </p:grpSpPr>
        <p:grpSp>
          <p:nvGrpSpPr>
            <p:cNvPr id="44" name="Group 44">
              <a:extLst>
                <a:ext uri="{FF2B5EF4-FFF2-40B4-BE49-F238E27FC236}">
                  <a16:creationId xmlns:a16="http://schemas.microsoft.com/office/drawing/2014/main" id="{0D513826-4FEC-194A-17A7-2BC31D9B3664}"/>
                </a:ext>
              </a:extLst>
            </p:cNvPr>
            <p:cNvGrpSpPr>
              <a:grpSpLocks noChangeAspect="1"/>
            </p:cNvGrpSpPr>
            <p:nvPr/>
          </p:nvGrpSpPr>
          <p:grpSpPr>
            <a:xfrm>
              <a:off x="0" y="0"/>
              <a:ext cx="2153113" cy="626301"/>
              <a:chOff x="0" y="0"/>
              <a:chExt cx="3796322" cy="1104290"/>
            </a:xfrm>
          </p:grpSpPr>
          <p:sp>
            <p:nvSpPr>
              <p:cNvPr id="45" name="Freeform 45">
                <a:extLst>
                  <a:ext uri="{FF2B5EF4-FFF2-40B4-BE49-F238E27FC236}">
                    <a16:creationId xmlns:a16="http://schemas.microsoft.com/office/drawing/2014/main" id="{A6383C17-E826-FA2B-A2A4-6BAF61B808D4}"/>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a:p>
            </p:txBody>
          </p:sp>
          <p:sp>
            <p:nvSpPr>
              <p:cNvPr id="46" name="Freeform 46">
                <a:extLst>
                  <a:ext uri="{FF2B5EF4-FFF2-40B4-BE49-F238E27FC236}">
                    <a16:creationId xmlns:a16="http://schemas.microsoft.com/office/drawing/2014/main" id="{E0C02071-CB98-5509-E77B-384BCD659858}"/>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a:p>
            </p:txBody>
          </p:sp>
          <p:sp>
            <p:nvSpPr>
              <p:cNvPr id="47" name="Freeform 47">
                <a:extLst>
                  <a:ext uri="{FF2B5EF4-FFF2-40B4-BE49-F238E27FC236}">
                    <a16:creationId xmlns:a16="http://schemas.microsoft.com/office/drawing/2014/main" id="{C5EA26F7-1B0E-8D34-5F64-B78552A3D445}"/>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a:p>
            </p:txBody>
          </p:sp>
          <p:sp>
            <p:nvSpPr>
              <p:cNvPr id="48" name="Freeform 48">
                <a:extLst>
                  <a:ext uri="{FF2B5EF4-FFF2-40B4-BE49-F238E27FC236}">
                    <a16:creationId xmlns:a16="http://schemas.microsoft.com/office/drawing/2014/main" id="{16B016FE-9C0D-D153-DD01-681863F6B2A0}"/>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a:p>
            </p:txBody>
          </p:sp>
          <p:sp>
            <p:nvSpPr>
              <p:cNvPr id="49" name="Freeform 49">
                <a:extLst>
                  <a:ext uri="{FF2B5EF4-FFF2-40B4-BE49-F238E27FC236}">
                    <a16:creationId xmlns:a16="http://schemas.microsoft.com/office/drawing/2014/main" id="{DF318E6C-2B5F-0C00-5B07-A5F01B916B41}"/>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a:p>
            </p:txBody>
          </p:sp>
          <p:sp>
            <p:nvSpPr>
              <p:cNvPr id="50" name="Freeform 50">
                <a:extLst>
                  <a:ext uri="{FF2B5EF4-FFF2-40B4-BE49-F238E27FC236}">
                    <a16:creationId xmlns:a16="http://schemas.microsoft.com/office/drawing/2014/main" id="{DCD064B5-8AE8-CA44-2387-BE32FC9DEFFD}"/>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a:p>
            </p:txBody>
          </p:sp>
          <p:sp>
            <p:nvSpPr>
              <p:cNvPr id="51" name="Freeform 51">
                <a:extLst>
                  <a:ext uri="{FF2B5EF4-FFF2-40B4-BE49-F238E27FC236}">
                    <a16:creationId xmlns:a16="http://schemas.microsoft.com/office/drawing/2014/main" id="{1462DF9F-F213-5DB5-F1AC-46D14F0EB623}"/>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52" name="Freeform 52">
                <a:extLst>
                  <a:ext uri="{FF2B5EF4-FFF2-40B4-BE49-F238E27FC236}">
                    <a16:creationId xmlns:a16="http://schemas.microsoft.com/office/drawing/2014/main" id="{D727C689-4FD6-6D77-E73D-7031C704D65A}"/>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a:p>
            </p:txBody>
          </p:sp>
          <p:sp>
            <p:nvSpPr>
              <p:cNvPr id="53" name="Freeform 53">
                <a:extLst>
                  <a:ext uri="{FF2B5EF4-FFF2-40B4-BE49-F238E27FC236}">
                    <a16:creationId xmlns:a16="http://schemas.microsoft.com/office/drawing/2014/main" id="{159505B6-826D-D35A-CA23-0BAB3CE6212D}"/>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a:p>
            </p:txBody>
          </p:sp>
          <p:sp>
            <p:nvSpPr>
              <p:cNvPr id="54" name="Freeform 54">
                <a:extLst>
                  <a:ext uri="{FF2B5EF4-FFF2-40B4-BE49-F238E27FC236}">
                    <a16:creationId xmlns:a16="http://schemas.microsoft.com/office/drawing/2014/main" id="{1CED7FEC-1D81-58BF-7660-C12D807EDCDB}"/>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a:p>
            </p:txBody>
          </p:sp>
        </p:grpSp>
        <p:grpSp>
          <p:nvGrpSpPr>
            <p:cNvPr id="55" name="Group 55">
              <a:extLst>
                <a:ext uri="{FF2B5EF4-FFF2-40B4-BE49-F238E27FC236}">
                  <a16:creationId xmlns:a16="http://schemas.microsoft.com/office/drawing/2014/main" id="{58B0983E-578D-8826-5CE5-8E5D43712380}"/>
                </a:ext>
              </a:extLst>
            </p:cNvPr>
            <p:cNvGrpSpPr>
              <a:grpSpLocks noChangeAspect="1"/>
            </p:cNvGrpSpPr>
            <p:nvPr/>
          </p:nvGrpSpPr>
          <p:grpSpPr>
            <a:xfrm>
              <a:off x="2163701" y="133412"/>
              <a:ext cx="1886640" cy="358613"/>
              <a:chOff x="0" y="0"/>
              <a:chExt cx="3326486" cy="632295"/>
            </a:xfrm>
          </p:grpSpPr>
          <p:sp>
            <p:nvSpPr>
              <p:cNvPr id="56" name="Freeform 56">
                <a:extLst>
                  <a:ext uri="{FF2B5EF4-FFF2-40B4-BE49-F238E27FC236}">
                    <a16:creationId xmlns:a16="http://schemas.microsoft.com/office/drawing/2014/main" id="{9F1B5B81-56BA-5F2C-EEE0-924DB78206B4}"/>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sp>
            <p:nvSpPr>
              <p:cNvPr id="57" name="Freeform 57">
                <a:extLst>
                  <a:ext uri="{FF2B5EF4-FFF2-40B4-BE49-F238E27FC236}">
                    <a16:creationId xmlns:a16="http://schemas.microsoft.com/office/drawing/2014/main" id="{F8428496-29CD-7016-A1C2-79CCF8629282}"/>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a:p>
            </p:txBody>
          </p:sp>
          <p:sp>
            <p:nvSpPr>
              <p:cNvPr id="58" name="Freeform 58">
                <a:extLst>
                  <a:ext uri="{FF2B5EF4-FFF2-40B4-BE49-F238E27FC236}">
                    <a16:creationId xmlns:a16="http://schemas.microsoft.com/office/drawing/2014/main" id="{0E224E81-A777-DB0A-FBBF-5299D8D9128C}"/>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a:p>
            </p:txBody>
          </p:sp>
          <p:sp>
            <p:nvSpPr>
              <p:cNvPr id="59" name="Freeform 59">
                <a:extLst>
                  <a:ext uri="{FF2B5EF4-FFF2-40B4-BE49-F238E27FC236}">
                    <a16:creationId xmlns:a16="http://schemas.microsoft.com/office/drawing/2014/main" id="{45AC19F9-9772-E922-B8EF-A17E46245716}"/>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a:p>
            </p:txBody>
          </p:sp>
          <p:sp>
            <p:nvSpPr>
              <p:cNvPr id="60" name="Freeform 60">
                <a:extLst>
                  <a:ext uri="{FF2B5EF4-FFF2-40B4-BE49-F238E27FC236}">
                    <a16:creationId xmlns:a16="http://schemas.microsoft.com/office/drawing/2014/main" id="{734B0131-73AD-375E-4923-FAC302070B85}"/>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a:p>
            </p:txBody>
          </p:sp>
          <p:sp>
            <p:nvSpPr>
              <p:cNvPr id="61" name="Freeform 61">
                <a:extLst>
                  <a:ext uri="{FF2B5EF4-FFF2-40B4-BE49-F238E27FC236}">
                    <a16:creationId xmlns:a16="http://schemas.microsoft.com/office/drawing/2014/main" id="{63C64AA3-D9D8-E8E1-6662-1E900D258934}"/>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62" name="Freeform 62">
                <a:extLst>
                  <a:ext uri="{FF2B5EF4-FFF2-40B4-BE49-F238E27FC236}">
                    <a16:creationId xmlns:a16="http://schemas.microsoft.com/office/drawing/2014/main" id="{2A052CE9-3C9F-C3A4-D00C-272D7FACFCDB}"/>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a:p>
            </p:txBody>
          </p:sp>
          <p:sp>
            <p:nvSpPr>
              <p:cNvPr id="63" name="Freeform 63">
                <a:extLst>
                  <a:ext uri="{FF2B5EF4-FFF2-40B4-BE49-F238E27FC236}">
                    <a16:creationId xmlns:a16="http://schemas.microsoft.com/office/drawing/2014/main" id="{6F2BA51D-C425-386E-FE6A-BB1FA0E8F346}"/>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a:p>
            </p:txBody>
          </p:sp>
          <p:sp>
            <p:nvSpPr>
              <p:cNvPr id="64" name="Freeform 64">
                <a:extLst>
                  <a:ext uri="{FF2B5EF4-FFF2-40B4-BE49-F238E27FC236}">
                    <a16:creationId xmlns:a16="http://schemas.microsoft.com/office/drawing/2014/main" id="{0CD65D79-3496-D646-FFEA-201D037809A2}"/>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grpSp>
      </p:grpSp>
      <p:pic>
        <p:nvPicPr>
          <p:cNvPr id="13" name="Picture 12">
            <a:extLst>
              <a:ext uri="{FF2B5EF4-FFF2-40B4-BE49-F238E27FC236}">
                <a16:creationId xmlns:a16="http://schemas.microsoft.com/office/drawing/2014/main" id="{48758FEE-6EAB-BEE2-A380-318928D12EDA}"/>
              </a:ext>
            </a:extLst>
          </p:cNvPr>
          <p:cNvPicPr>
            <a:picLocks noChangeAspect="1"/>
          </p:cNvPicPr>
          <p:nvPr/>
        </p:nvPicPr>
        <p:blipFill>
          <a:blip r:embed="rId2"/>
          <a:stretch>
            <a:fillRect/>
          </a:stretch>
        </p:blipFill>
        <p:spPr>
          <a:xfrm>
            <a:off x="15955542" y="38058"/>
            <a:ext cx="2276475" cy="819150"/>
          </a:xfrm>
          <a:prstGeom prst="rect">
            <a:avLst/>
          </a:prstGeom>
        </p:spPr>
      </p:pic>
      <p:sp>
        <p:nvSpPr>
          <p:cNvPr id="3" name="TextBox 2">
            <a:extLst>
              <a:ext uri="{FF2B5EF4-FFF2-40B4-BE49-F238E27FC236}">
                <a16:creationId xmlns:a16="http://schemas.microsoft.com/office/drawing/2014/main" id="{F70BE586-8C12-5B63-33B9-35C636265D7B}"/>
              </a:ext>
            </a:extLst>
          </p:cNvPr>
          <p:cNvSpPr txBox="1"/>
          <p:nvPr/>
        </p:nvSpPr>
        <p:spPr>
          <a:xfrm>
            <a:off x="507416" y="753644"/>
            <a:ext cx="17221757" cy="5632311"/>
          </a:xfrm>
          <a:prstGeom prst="rect">
            <a:avLst/>
          </a:prstGeom>
          <a:noFill/>
        </p:spPr>
        <p:txBody>
          <a:bodyPr wrap="square">
            <a:spAutoFit/>
          </a:bodyPr>
          <a:lstStyle/>
          <a:p>
            <a:r>
              <a:rPr lang="en-AU" sz="2400" b="1" i="1" dirty="0">
                <a:solidFill>
                  <a:srgbClr val="000000"/>
                </a:solidFill>
                <a:latin typeface="+mj-lt"/>
              </a:rPr>
              <a:t>Ineligible Uses of STA</a:t>
            </a:r>
          </a:p>
          <a:p>
            <a:endParaRPr lang="en-AU" sz="2400" b="1" i="1" dirty="0">
              <a:solidFill>
                <a:srgbClr val="000000"/>
              </a:solidFill>
              <a:latin typeface="+mj-lt"/>
            </a:endParaRPr>
          </a:p>
          <a:p>
            <a:r>
              <a:rPr lang="en-US" sz="2000" dirty="0">
                <a:solidFill>
                  <a:srgbClr val="323130"/>
                </a:solidFill>
              </a:rPr>
              <a:t>STA cannot be used to fund or enable: </a:t>
            </a:r>
          </a:p>
          <a:p>
            <a:pPr marL="342900" indent="-342900">
              <a:buFont typeface="Arial" panose="020B0604020202020204" pitchFamily="34" charset="0"/>
              <a:buChar char="•"/>
            </a:pPr>
            <a:r>
              <a:rPr lang="en-US" sz="2000" dirty="0">
                <a:solidFill>
                  <a:srgbClr val="323130"/>
                </a:solidFill>
              </a:rPr>
              <a:t>Cruises or holiday packages </a:t>
            </a:r>
          </a:p>
          <a:p>
            <a:pPr marL="342900" indent="-342900">
              <a:buFont typeface="Arial" panose="020B0604020202020204" pitchFamily="34" charset="0"/>
              <a:buChar char="•"/>
            </a:pPr>
            <a:r>
              <a:rPr lang="en-US" sz="2000" dirty="0">
                <a:solidFill>
                  <a:srgbClr val="323130"/>
                </a:solidFill>
              </a:rPr>
              <a:t>Tickets to events or general recreational experiences </a:t>
            </a:r>
          </a:p>
          <a:p>
            <a:pPr marL="342900" indent="-342900">
              <a:buFont typeface="Arial" panose="020B0604020202020204" pitchFamily="34" charset="0"/>
              <a:buChar char="•"/>
            </a:pPr>
            <a:r>
              <a:rPr lang="en-US" sz="2000" dirty="0">
                <a:solidFill>
                  <a:srgbClr val="323130"/>
                </a:solidFill>
              </a:rPr>
              <a:t>Non-disability related travel or wellness services </a:t>
            </a:r>
          </a:p>
          <a:p>
            <a:pPr marL="342900" indent="-342900">
              <a:buFont typeface="Arial" panose="020B0604020202020204" pitchFamily="34" charset="0"/>
              <a:buChar char="•"/>
            </a:pPr>
            <a:r>
              <a:rPr lang="en-US" sz="2000" dirty="0">
                <a:solidFill>
                  <a:srgbClr val="323130"/>
                </a:solidFill>
              </a:rPr>
              <a:t>Accommodation that is primarily tourism-focused (e.g. Airbnb, hotel)   </a:t>
            </a:r>
          </a:p>
          <a:p>
            <a:pPr marL="342900" indent="-342900">
              <a:buFont typeface="Arial" panose="020B0604020202020204" pitchFamily="34" charset="0"/>
              <a:buChar char="•"/>
            </a:pPr>
            <a:r>
              <a:rPr lang="en-US" sz="2000" dirty="0">
                <a:solidFill>
                  <a:srgbClr val="323130"/>
                </a:solidFill>
              </a:rPr>
              <a:t>One-on-one supports without prior NDIA approval </a:t>
            </a:r>
          </a:p>
          <a:p>
            <a:pPr marL="342900" indent="-342900">
              <a:buFont typeface="Arial" panose="020B0604020202020204" pitchFamily="34" charset="0"/>
              <a:buChar char="•"/>
            </a:pPr>
            <a:r>
              <a:rPr lang="en-US" sz="2000" dirty="0">
                <a:solidFill>
                  <a:srgbClr val="323130"/>
                </a:solidFill>
              </a:rPr>
              <a:t>Medical appointments/events that are far from home  </a:t>
            </a:r>
          </a:p>
          <a:p>
            <a:r>
              <a:rPr lang="en-US" sz="2000" dirty="0">
                <a:solidFill>
                  <a:srgbClr val="323130"/>
                </a:solidFill>
              </a:rPr>
              <a:t> </a:t>
            </a:r>
          </a:p>
          <a:p>
            <a:r>
              <a:rPr lang="en-US" sz="2000" dirty="0">
                <a:solidFill>
                  <a:srgbClr val="323130"/>
                </a:solidFill>
              </a:rPr>
              <a:t>Unless specified in the plan, STA is generally not available to participants in </a:t>
            </a:r>
            <a:r>
              <a:rPr lang="en-US" sz="2000" dirty="0">
                <a:solidFill>
                  <a:srgbClr val="323130"/>
                </a:solidFill>
                <a:hlinkClick r:id="rId3">
                  <a:extLst>
                    <a:ext uri="{A12FA001-AC4F-418D-AE19-62706E023703}">
                      <ahyp:hlinkClr xmlns:ahyp="http://schemas.microsoft.com/office/drawing/2018/hyperlinkcolor" val="tx"/>
                    </a:ext>
                  </a:extLst>
                </a:hlinkClick>
              </a:rPr>
              <a:t>Supported Independent Living (SIL)</a:t>
            </a:r>
            <a:r>
              <a:rPr lang="en-US" sz="2000" dirty="0">
                <a:solidFill>
                  <a:srgbClr val="323130"/>
                </a:solidFill>
              </a:rPr>
              <a:t>, </a:t>
            </a:r>
            <a:r>
              <a:rPr lang="en-US" sz="2000" dirty="0">
                <a:solidFill>
                  <a:srgbClr val="323130"/>
                </a:solidFill>
                <a:hlinkClick r:id="rId4">
                  <a:extLst>
                    <a:ext uri="{A12FA001-AC4F-418D-AE19-62706E023703}">
                      <ahyp:hlinkClr xmlns:ahyp="http://schemas.microsoft.com/office/drawing/2018/hyperlinkcolor" val="tx"/>
                    </a:ext>
                  </a:extLst>
                </a:hlinkClick>
              </a:rPr>
              <a:t>Specialist Disability Accommodation (SDA)</a:t>
            </a:r>
            <a:r>
              <a:rPr lang="en-US" sz="2000" dirty="0">
                <a:solidFill>
                  <a:srgbClr val="323130"/>
                </a:solidFill>
              </a:rPr>
              <a:t> or those who live alone, as they already have time apart from family and informal supports.  </a:t>
            </a:r>
          </a:p>
          <a:p>
            <a:r>
              <a:rPr lang="en-US" sz="2000" dirty="0">
                <a:solidFill>
                  <a:srgbClr val="323130"/>
                </a:solidFill>
              </a:rPr>
              <a:t> </a:t>
            </a:r>
          </a:p>
          <a:p>
            <a:pPr marL="342900" indent="-342900">
              <a:buFont typeface="Arial" panose="020B0604020202020204" pitchFamily="34" charset="0"/>
              <a:buChar char="•"/>
            </a:pPr>
            <a:r>
              <a:rPr lang="en-US" sz="2000" dirty="0">
                <a:solidFill>
                  <a:srgbClr val="323130"/>
                </a:solidFill>
              </a:rPr>
              <a:t>If the NDIS Planner or Delegate provides written permission for STA to be used in any of the above situations, this overrides the agencies general rules</a:t>
            </a:r>
          </a:p>
          <a:p>
            <a:endParaRPr lang="en-AU" b="1" i="1" dirty="0">
              <a:solidFill>
                <a:srgbClr val="323130"/>
              </a:solidFill>
              <a:latin typeface="Segoe UI" panose="020B0502040204020203" pitchFamily="34" charset="0"/>
            </a:endParaRPr>
          </a:p>
          <a:p>
            <a:endParaRPr lang="en-AU" b="1" i="1" dirty="0">
              <a:solidFill>
                <a:srgbClr val="323130"/>
              </a:solidFill>
              <a:latin typeface="Segoe UI" panose="020B0502040204020203" pitchFamily="34" charset="0"/>
            </a:endParaRPr>
          </a:p>
          <a:p>
            <a:r>
              <a:rPr lang="en-AU" b="1" i="1" dirty="0">
                <a:solidFill>
                  <a:srgbClr val="323130"/>
                </a:solidFill>
                <a:latin typeface="Segoe UI" panose="020B0502040204020203" pitchFamily="34" charset="0"/>
              </a:rPr>
              <a:t>Please use below link for STA invoice issues</a:t>
            </a:r>
          </a:p>
          <a:p>
            <a:endParaRPr lang="en-IN" dirty="0"/>
          </a:p>
        </p:txBody>
      </p:sp>
      <p:sp>
        <p:nvSpPr>
          <p:cNvPr id="4" name="TextBox 3">
            <a:extLst>
              <a:ext uri="{FF2B5EF4-FFF2-40B4-BE49-F238E27FC236}">
                <a16:creationId xmlns:a16="http://schemas.microsoft.com/office/drawing/2014/main" id="{AF46969C-6C1A-7056-B367-D91A85A8525E}"/>
              </a:ext>
            </a:extLst>
          </p:cNvPr>
          <p:cNvSpPr txBox="1"/>
          <p:nvPr/>
        </p:nvSpPr>
        <p:spPr>
          <a:xfrm>
            <a:off x="1345616" y="13055719"/>
            <a:ext cx="7798384" cy="923330"/>
          </a:xfrm>
          <a:prstGeom prst="rect">
            <a:avLst/>
          </a:prstGeom>
          <a:noFill/>
        </p:spPr>
        <p:txBody>
          <a:bodyPr wrap="square" rtlCol="0">
            <a:spAutoFit/>
          </a:bodyPr>
          <a:lstStyle/>
          <a:p>
            <a:r>
              <a:rPr lang="en-US" dirty="0"/>
              <a:t>Further more details pls use below link </a:t>
            </a:r>
          </a:p>
          <a:p>
            <a:endParaRPr lang="en-US" dirty="0"/>
          </a:p>
          <a:p>
            <a:endParaRPr lang="en-IN" dirty="0"/>
          </a:p>
        </p:txBody>
      </p:sp>
      <p:sp>
        <p:nvSpPr>
          <p:cNvPr id="7" name="Rectangle 3">
            <a:extLst>
              <a:ext uri="{FF2B5EF4-FFF2-40B4-BE49-F238E27FC236}">
                <a16:creationId xmlns:a16="http://schemas.microsoft.com/office/drawing/2014/main" id="{0954C9CA-B036-7CB6-2F77-F34D3301E53D}"/>
              </a:ext>
            </a:extLst>
          </p:cNvPr>
          <p:cNvSpPr>
            <a:spLocks noChangeArrowheads="1"/>
          </p:cNvSpPr>
          <p:nvPr/>
        </p:nvSpPr>
        <p:spPr bwMode="auto">
          <a:xfrm>
            <a:off x="838200" y="6464419"/>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hlinkClick r:id="rId5"/>
              </a:rPr>
              <a:t>STA - Invoice Processing</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A1A066DA-D632-69B5-C88A-618955437270}"/>
              </a:ext>
            </a:extLst>
          </p:cNvPr>
          <p:cNvSpPr>
            <a:spLocks noChangeArrowheads="1"/>
          </p:cNvSpPr>
          <p:nvPr/>
        </p:nvSpPr>
        <p:spPr bwMode="auto">
          <a:xfrm>
            <a:off x="838200" y="7101541"/>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6"/>
              </a:rPr>
              <a:t>STA - Limitations &amp; Service Agreements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14572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1A1C2-0FCE-CDB1-0603-8736987FF588}"/>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6E2F4F85-29EA-850D-522E-21FB9D21F030}"/>
              </a:ext>
            </a:extLst>
          </p:cNvPr>
          <p:cNvSpPr/>
          <p:nvPr/>
        </p:nvSpPr>
        <p:spPr>
          <a:xfrm>
            <a:off x="7201642" y="4783745"/>
            <a:ext cx="3884717" cy="2206133"/>
          </a:xfrm>
          <a:prstGeom prst="rect">
            <a:avLst/>
          </a:prstGeom>
          <a:solidFill>
            <a:srgbClr val="FFFFFF"/>
          </a:solidFill>
        </p:spPr>
        <p:txBody>
          <a:bodyPr/>
          <a:lstStyle/>
          <a:p>
            <a:endParaRPr lang="en-IN"/>
          </a:p>
        </p:txBody>
      </p:sp>
      <p:sp>
        <p:nvSpPr>
          <p:cNvPr id="4" name="AutoShape 4">
            <a:extLst>
              <a:ext uri="{FF2B5EF4-FFF2-40B4-BE49-F238E27FC236}">
                <a16:creationId xmlns:a16="http://schemas.microsoft.com/office/drawing/2014/main" id="{5A88BC41-035F-89F8-7E67-A27906AAE40E}"/>
              </a:ext>
            </a:extLst>
          </p:cNvPr>
          <p:cNvSpPr/>
          <p:nvPr/>
        </p:nvSpPr>
        <p:spPr>
          <a:xfrm>
            <a:off x="12738679" y="4783745"/>
            <a:ext cx="3884717" cy="2206133"/>
          </a:xfrm>
          <a:prstGeom prst="rect">
            <a:avLst/>
          </a:prstGeom>
          <a:solidFill>
            <a:srgbClr val="FFFFFF"/>
          </a:solidFill>
        </p:spPr>
        <p:txBody>
          <a:bodyPr/>
          <a:lstStyle/>
          <a:p>
            <a:endParaRPr lang="en-IN"/>
          </a:p>
        </p:txBody>
      </p:sp>
      <p:sp>
        <p:nvSpPr>
          <p:cNvPr id="9" name="AutoShape 9">
            <a:extLst>
              <a:ext uri="{FF2B5EF4-FFF2-40B4-BE49-F238E27FC236}">
                <a16:creationId xmlns:a16="http://schemas.microsoft.com/office/drawing/2014/main" id="{72B1FB7D-82F0-BBC9-2582-96B775CE8DBF}"/>
              </a:ext>
            </a:extLst>
          </p:cNvPr>
          <p:cNvSpPr/>
          <p:nvPr/>
        </p:nvSpPr>
        <p:spPr>
          <a:xfrm>
            <a:off x="1664605" y="4783745"/>
            <a:ext cx="3884717" cy="2206133"/>
          </a:xfrm>
          <a:prstGeom prst="rect">
            <a:avLst/>
          </a:prstGeom>
          <a:solidFill>
            <a:srgbClr val="FFFFFF"/>
          </a:solidFill>
        </p:spPr>
        <p:txBody>
          <a:bodyPr/>
          <a:lstStyle/>
          <a:p>
            <a:endParaRPr lang="en-IN"/>
          </a:p>
        </p:txBody>
      </p:sp>
      <p:sp>
        <p:nvSpPr>
          <p:cNvPr id="12" name="TextBox 12">
            <a:extLst>
              <a:ext uri="{FF2B5EF4-FFF2-40B4-BE49-F238E27FC236}">
                <a16:creationId xmlns:a16="http://schemas.microsoft.com/office/drawing/2014/main" id="{D6980B6B-32AA-985A-C090-25C1C5CDBB36}"/>
              </a:ext>
            </a:extLst>
          </p:cNvPr>
          <p:cNvSpPr txBox="1"/>
          <p:nvPr/>
        </p:nvSpPr>
        <p:spPr>
          <a:xfrm>
            <a:off x="1309461" y="7313719"/>
            <a:ext cx="4818614" cy="356870"/>
          </a:xfrm>
          <a:prstGeom prst="rect">
            <a:avLst/>
          </a:prstGeom>
        </p:spPr>
        <p:txBody>
          <a:bodyPr lIns="0" tIns="0" rIns="0" bIns="0" rtlCol="0" anchor="t">
            <a:spAutoFit/>
          </a:bodyPr>
          <a:lstStyle/>
          <a:p>
            <a:pPr algn="ctr">
              <a:lnSpc>
                <a:spcPts val="2799"/>
              </a:lnSpc>
              <a:spcBef>
                <a:spcPct val="0"/>
              </a:spcBef>
            </a:pPr>
            <a:r>
              <a:rPr lang="en-US" sz="2799">
                <a:solidFill>
                  <a:srgbClr val="FFFFFF"/>
                </a:solidFill>
                <a:latin typeface="Montserrat Semi-Bold"/>
              </a:rPr>
              <a:t>Rufus Stewart</a:t>
            </a:r>
          </a:p>
        </p:txBody>
      </p:sp>
      <p:sp>
        <p:nvSpPr>
          <p:cNvPr id="13" name="TextBox 13">
            <a:extLst>
              <a:ext uri="{FF2B5EF4-FFF2-40B4-BE49-F238E27FC236}">
                <a16:creationId xmlns:a16="http://schemas.microsoft.com/office/drawing/2014/main" id="{48B838FF-3F5F-226D-2D68-6DE9488A4422}"/>
              </a:ext>
            </a:extLst>
          </p:cNvPr>
          <p:cNvSpPr txBox="1"/>
          <p:nvPr/>
        </p:nvSpPr>
        <p:spPr>
          <a:xfrm>
            <a:off x="1309461" y="7904274"/>
            <a:ext cx="4818614" cy="330200"/>
          </a:xfrm>
          <a:prstGeom prst="rect">
            <a:avLst/>
          </a:prstGeom>
        </p:spPr>
        <p:txBody>
          <a:bodyPr lIns="0" tIns="0" rIns="0" bIns="0" rtlCol="0" anchor="t">
            <a:spAutoFit/>
          </a:bodyPr>
          <a:lstStyle/>
          <a:p>
            <a:pPr algn="ctr">
              <a:lnSpc>
                <a:spcPts val="2500"/>
              </a:lnSpc>
              <a:spcBef>
                <a:spcPct val="0"/>
              </a:spcBef>
            </a:pPr>
            <a:r>
              <a:rPr lang="en-US" sz="2500">
                <a:solidFill>
                  <a:srgbClr val="FFFFFF"/>
                </a:solidFill>
                <a:latin typeface="Montserrat"/>
              </a:rPr>
              <a:t>Manager</a:t>
            </a:r>
          </a:p>
        </p:txBody>
      </p:sp>
      <p:sp>
        <p:nvSpPr>
          <p:cNvPr id="14" name="TextBox 14">
            <a:extLst>
              <a:ext uri="{FF2B5EF4-FFF2-40B4-BE49-F238E27FC236}">
                <a16:creationId xmlns:a16="http://schemas.microsoft.com/office/drawing/2014/main" id="{79A55AAB-FAAB-21D1-A0E0-50AC1F72855E}"/>
              </a:ext>
            </a:extLst>
          </p:cNvPr>
          <p:cNvSpPr txBox="1"/>
          <p:nvPr/>
        </p:nvSpPr>
        <p:spPr>
          <a:xfrm>
            <a:off x="6734693" y="7313719"/>
            <a:ext cx="4818614" cy="356870"/>
          </a:xfrm>
          <a:prstGeom prst="rect">
            <a:avLst/>
          </a:prstGeom>
        </p:spPr>
        <p:txBody>
          <a:bodyPr lIns="0" tIns="0" rIns="0" bIns="0" rtlCol="0" anchor="t">
            <a:spAutoFit/>
          </a:bodyPr>
          <a:lstStyle/>
          <a:p>
            <a:pPr algn="ctr">
              <a:lnSpc>
                <a:spcPts val="2799"/>
              </a:lnSpc>
              <a:spcBef>
                <a:spcPct val="0"/>
              </a:spcBef>
            </a:pPr>
            <a:r>
              <a:rPr lang="en-US" sz="2799">
                <a:solidFill>
                  <a:srgbClr val="FFFFFF"/>
                </a:solidFill>
                <a:latin typeface="Montserrat"/>
              </a:rPr>
              <a:t>Brigitte Schwartz</a:t>
            </a:r>
          </a:p>
        </p:txBody>
      </p:sp>
      <p:sp>
        <p:nvSpPr>
          <p:cNvPr id="15" name="TextBox 15">
            <a:extLst>
              <a:ext uri="{FF2B5EF4-FFF2-40B4-BE49-F238E27FC236}">
                <a16:creationId xmlns:a16="http://schemas.microsoft.com/office/drawing/2014/main" id="{2A265442-018A-4D83-4DB2-17106A6A4CBF}"/>
              </a:ext>
            </a:extLst>
          </p:cNvPr>
          <p:cNvSpPr txBox="1"/>
          <p:nvPr/>
        </p:nvSpPr>
        <p:spPr>
          <a:xfrm>
            <a:off x="6734693" y="7904274"/>
            <a:ext cx="4818614" cy="330200"/>
          </a:xfrm>
          <a:prstGeom prst="rect">
            <a:avLst/>
          </a:prstGeom>
        </p:spPr>
        <p:txBody>
          <a:bodyPr lIns="0" tIns="0" rIns="0" bIns="0" rtlCol="0" anchor="t">
            <a:spAutoFit/>
          </a:bodyPr>
          <a:lstStyle/>
          <a:p>
            <a:pPr algn="ctr">
              <a:lnSpc>
                <a:spcPts val="2500"/>
              </a:lnSpc>
              <a:spcBef>
                <a:spcPct val="0"/>
              </a:spcBef>
            </a:pPr>
            <a:r>
              <a:rPr lang="en-US" sz="2500">
                <a:solidFill>
                  <a:srgbClr val="FFFFFF"/>
                </a:solidFill>
                <a:latin typeface="Montserrat"/>
              </a:rPr>
              <a:t>Owner</a:t>
            </a:r>
          </a:p>
        </p:txBody>
      </p:sp>
      <p:sp>
        <p:nvSpPr>
          <p:cNvPr id="16" name="TextBox 16">
            <a:extLst>
              <a:ext uri="{FF2B5EF4-FFF2-40B4-BE49-F238E27FC236}">
                <a16:creationId xmlns:a16="http://schemas.microsoft.com/office/drawing/2014/main" id="{C791943A-5C49-16F2-8AE0-A9011B98995A}"/>
              </a:ext>
            </a:extLst>
          </p:cNvPr>
          <p:cNvSpPr txBox="1"/>
          <p:nvPr/>
        </p:nvSpPr>
        <p:spPr>
          <a:xfrm>
            <a:off x="12269872" y="7313719"/>
            <a:ext cx="4818614" cy="356870"/>
          </a:xfrm>
          <a:prstGeom prst="rect">
            <a:avLst/>
          </a:prstGeom>
        </p:spPr>
        <p:txBody>
          <a:bodyPr lIns="0" tIns="0" rIns="0" bIns="0" rtlCol="0" anchor="t">
            <a:spAutoFit/>
          </a:bodyPr>
          <a:lstStyle/>
          <a:p>
            <a:pPr algn="ctr">
              <a:lnSpc>
                <a:spcPts val="2799"/>
              </a:lnSpc>
              <a:spcBef>
                <a:spcPct val="0"/>
              </a:spcBef>
            </a:pPr>
            <a:r>
              <a:rPr lang="en-US" sz="2799">
                <a:solidFill>
                  <a:srgbClr val="FFFFFF"/>
                </a:solidFill>
                <a:latin typeface="Montserrat Semi-Bold"/>
              </a:rPr>
              <a:t>Benjamin Shah</a:t>
            </a:r>
          </a:p>
        </p:txBody>
      </p:sp>
      <p:sp>
        <p:nvSpPr>
          <p:cNvPr id="17" name="TextBox 17">
            <a:extLst>
              <a:ext uri="{FF2B5EF4-FFF2-40B4-BE49-F238E27FC236}">
                <a16:creationId xmlns:a16="http://schemas.microsoft.com/office/drawing/2014/main" id="{E91435E4-02EF-72EC-B1D3-1D0F575CFB8F}"/>
              </a:ext>
            </a:extLst>
          </p:cNvPr>
          <p:cNvSpPr txBox="1"/>
          <p:nvPr/>
        </p:nvSpPr>
        <p:spPr>
          <a:xfrm>
            <a:off x="12269872" y="7904274"/>
            <a:ext cx="4818614" cy="330200"/>
          </a:xfrm>
          <a:prstGeom prst="rect">
            <a:avLst/>
          </a:prstGeom>
        </p:spPr>
        <p:txBody>
          <a:bodyPr lIns="0" tIns="0" rIns="0" bIns="0" rtlCol="0" anchor="t">
            <a:spAutoFit/>
          </a:bodyPr>
          <a:lstStyle/>
          <a:p>
            <a:pPr algn="ctr">
              <a:lnSpc>
                <a:spcPts val="2500"/>
              </a:lnSpc>
              <a:spcBef>
                <a:spcPct val="0"/>
              </a:spcBef>
            </a:pPr>
            <a:r>
              <a:rPr lang="en-US" sz="2500">
                <a:solidFill>
                  <a:srgbClr val="FFFFFF"/>
                </a:solidFill>
                <a:latin typeface="Montserrat"/>
              </a:rPr>
              <a:t>Leader</a:t>
            </a:r>
          </a:p>
        </p:txBody>
      </p:sp>
      <p:sp>
        <p:nvSpPr>
          <p:cNvPr id="18" name="TextBox 18">
            <a:extLst>
              <a:ext uri="{FF2B5EF4-FFF2-40B4-BE49-F238E27FC236}">
                <a16:creationId xmlns:a16="http://schemas.microsoft.com/office/drawing/2014/main" id="{BC264ED8-9FB5-8BF0-761F-6D8D859D2A7C}"/>
              </a:ext>
            </a:extLst>
          </p:cNvPr>
          <p:cNvSpPr txBox="1"/>
          <p:nvPr/>
        </p:nvSpPr>
        <p:spPr>
          <a:xfrm>
            <a:off x="4152900" y="4117578"/>
            <a:ext cx="9982200" cy="1025922"/>
          </a:xfrm>
          <a:prstGeom prst="rect">
            <a:avLst/>
          </a:prstGeom>
        </p:spPr>
        <p:txBody>
          <a:bodyPr wrap="square" lIns="0" tIns="0" rIns="0" bIns="0" rtlCol="0" anchor="t">
            <a:spAutoFit/>
          </a:bodyPr>
          <a:lstStyle/>
          <a:p>
            <a:pPr algn="ctr">
              <a:lnSpc>
                <a:spcPts val="8000"/>
              </a:lnSpc>
              <a:spcBef>
                <a:spcPct val="0"/>
              </a:spcBef>
            </a:pPr>
            <a:r>
              <a:rPr lang="en-US" sz="8000" dirty="0">
                <a:solidFill>
                  <a:srgbClr val="811331"/>
                </a:solidFill>
                <a:latin typeface="Montserrat Ultra-Bold"/>
              </a:rPr>
              <a:t>Thank You</a:t>
            </a:r>
          </a:p>
        </p:txBody>
      </p:sp>
      <p:sp>
        <p:nvSpPr>
          <p:cNvPr id="19" name="AutoShape 19">
            <a:extLst>
              <a:ext uri="{FF2B5EF4-FFF2-40B4-BE49-F238E27FC236}">
                <a16:creationId xmlns:a16="http://schemas.microsoft.com/office/drawing/2014/main" id="{7C31A77C-33B4-0558-08A4-2E5C3FC75910}"/>
              </a:ext>
            </a:extLst>
          </p:cNvPr>
          <p:cNvSpPr/>
          <p:nvPr/>
        </p:nvSpPr>
        <p:spPr>
          <a:xfrm>
            <a:off x="385443" y="9063690"/>
            <a:ext cx="17417821" cy="0"/>
          </a:xfrm>
          <a:prstGeom prst="line">
            <a:avLst/>
          </a:prstGeom>
          <a:ln w="28575" cap="rnd">
            <a:solidFill>
              <a:srgbClr val="811331"/>
            </a:solidFill>
            <a:prstDash val="solid"/>
            <a:headEnd type="none" w="sm" len="sm"/>
            <a:tailEnd type="none" w="sm" len="sm"/>
          </a:ln>
        </p:spPr>
        <p:txBody>
          <a:bodyPr/>
          <a:lstStyle/>
          <a:p>
            <a:endParaRPr lang="en-IN"/>
          </a:p>
        </p:txBody>
      </p:sp>
      <p:sp>
        <p:nvSpPr>
          <p:cNvPr id="20" name="TextBox 20">
            <a:extLst>
              <a:ext uri="{FF2B5EF4-FFF2-40B4-BE49-F238E27FC236}">
                <a16:creationId xmlns:a16="http://schemas.microsoft.com/office/drawing/2014/main" id="{6DE95209-0047-D083-E562-6396A2501CE7}"/>
              </a:ext>
            </a:extLst>
          </p:cNvPr>
          <p:cNvSpPr txBox="1"/>
          <p:nvPr/>
        </p:nvSpPr>
        <p:spPr>
          <a:xfrm>
            <a:off x="385443" y="9682376"/>
            <a:ext cx="3493443" cy="217169"/>
          </a:xfrm>
          <a:prstGeom prst="rect">
            <a:avLst/>
          </a:prstGeom>
        </p:spPr>
        <p:txBody>
          <a:bodyPr lIns="0" tIns="0" rIns="0" bIns="0" rtlCol="0" anchor="t">
            <a:spAutoFit/>
          </a:bodyPr>
          <a:lstStyle/>
          <a:p>
            <a:pPr algn="ctr">
              <a:lnSpc>
                <a:spcPts val="1680"/>
              </a:lnSpc>
              <a:spcBef>
                <a:spcPct val="0"/>
              </a:spcBef>
            </a:pPr>
            <a:r>
              <a:rPr lang="en-US" sz="12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9DFAA203-CFEE-EC5D-6451-6390C5B1C6FA}"/>
              </a:ext>
            </a:extLst>
          </p:cNvPr>
          <p:cNvGrpSpPr/>
          <p:nvPr/>
        </p:nvGrpSpPr>
        <p:grpSpPr>
          <a:xfrm>
            <a:off x="14866276" y="9575148"/>
            <a:ext cx="3037756" cy="469726"/>
            <a:chOff x="0" y="0"/>
            <a:chExt cx="4050341" cy="626301"/>
          </a:xfrm>
        </p:grpSpPr>
        <p:grpSp>
          <p:nvGrpSpPr>
            <p:cNvPr id="22" name="Group 22">
              <a:extLst>
                <a:ext uri="{FF2B5EF4-FFF2-40B4-BE49-F238E27FC236}">
                  <a16:creationId xmlns:a16="http://schemas.microsoft.com/office/drawing/2014/main" id="{AA728D7A-6D29-5E7F-7538-8B5DD13D47F1}"/>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3B468BE-05CD-B9C2-69BA-70C4AB780B4D}"/>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a:p>
            </p:txBody>
          </p:sp>
          <p:sp>
            <p:nvSpPr>
              <p:cNvPr id="24" name="Freeform 24">
                <a:extLst>
                  <a:ext uri="{FF2B5EF4-FFF2-40B4-BE49-F238E27FC236}">
                    <a16:creationId xmlns:a16="http://schemas.microsoft.com/office/drawing/2014/main" id="{C196B2D4-B2F8-4572-9EFC-17A38EA50A3C}"/>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a:p>
            </p:txBody>
          </p:sp>
          <p:sp>
            <p:nvSpPr>
              <p:cNvPr id="25" name="Freeform 25">
                <a:extLst>
                  <a:ext uri="{FF2B5EF4-FFF2-40B4-BE49-F238E27FC236}">
                    <a16:creationId xmlns:a16="http://schemas.microsoft.com/office/drawing/2014/main" id="{5390FCEF-40E9-4D7A-F1F5-DFE0BF268375}"/>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a:p>
            </p:txBody>
          </p:sp>
          <p:sp>
            <p:nvSpPr>
              <p:cNvPr id="26" name="Freeform 26">
                <a:extLst>
                  <a:ext uri="{FF2B5EF4-FFF2-40B4-BE49-F238E27FC236}">
                    <a16:creationId xmlns:a16="http://schemas.microsoft.com/office/drawing/2014/main" id="{D82E2FF2-4E1A-B3B7-9EB5-C3E15519E8FE}"/>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a:p>
            </p:txBody>
          </p:sp>
          <p:sp>
            <p:nvSpPr>
              <p:cNvPr id="27" name="Freeform 27">
                <a:extLst>
                  <a:ext uri="{FF2B5EF4-FFF2-40B4-BE49-F238E27FC236}">
                    <a16:creationId xmlns:a16="http://schemas.microsoft.com/office/drawing/2014/main" id="{F2FB7922-395B-DD87-74B3-CB6E42974CC7}"/>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a:p>
            </p:txBody>
          </p:sp>
          <p:sp>
            <p:nvSpPr>
              <p:cNvPr id="28" name="Freeform 28">
                <a:extLst>
                  <a:ext uri="{FF2B5EF4-FFF2-40B4-BE49-F238E27FC236}">
                    <a16:creationId xmlns:a16="http://schemas.microsoft.com/office/drawing/2014/main" id="{FE40AAD8-E147-6303-13CA-C1F626648B58}"/>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a:p>
            </p:txBody>
          </p:sp>
          <p:sp>
            <p:nvSpPr>
              <p:cNvPr id="29" name="Freeform 29">
                <a:extLst>
                  <a:ext uri="{FF2B5EF4-FFF2-40B4-BE49-F238E27FC236}">
                    <a16:creationId xmlns:a16="http://schemas.microsoft.com/office/drawing/2014/main" id="{A84A1248-51FC-6C04-9E6D-924DAB6A9F04}"/>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30" name="Freeform 30">
                <a:extLst>
                  <a:ext uri="{FF2B5EF4-FFF2-40B4-BE49-F238E27FC236}">
                    <a16:creationId xmlns:a16="http://schemas.microsoft.com/office/drawing/2014/main" id="{8F887CF8-DCAD-C168-E4D1-22A18CD91B87}"/>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a:p>
            </p:txBody>
          </p:sp>
          <p:sp>
            <p:nvSpPr>
              <p:cNvPr id="31" name="Freeform 31">
                <a:extLst>
                  <a:ext uri="{FF2B5EF4-FFF2-40B4-BE49-F238E27FC236}">
                    <a16:creationId xmlns:a16="http://schemas.microsoft.com/office/drawing/2014/main" id="{A3B9B1E2-A220-ABE1-A966-628A0F6E2B08}"/>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a:p>
            </p:txBody>
          </p:sp>
          <p:sp>
            <p:nvSpPr>
              <p:cNvPr id="32" name="Freeform 32">
                <a:extLst>
                  <a:ext uri="{FF2B5EF4-FFF2-40B4-BE49-F238E27FC236}">
                    <a16:creationId xmlns:a16="http://schemas.microsoft.com/office/drawing/2014/main" id="{DF571A1B-546E-C895-CE3D-C064F8D78870}"/>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a:p>
            </p:txBody>
          </p:sp>
        </p:grpSp>
        <p:grpSp>
          <p:nvGrpSpPr>
            <p:cNvPr id="33" name="Group 33">
              <a:extLst>
                <a:ext uri="{FF2B5EF4-FFF2-40B4-BE49-F238E27FC236}">
                  <a16:creationId xmlns:a16="http://schemas.microsoft.com/office/drawing/2014/main" id="{2CF45B15-6F0B-934F-7F63-83E6ED02170A}"/>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7E335507-DB3B-1BC2-6E94-4DC7D0906366}"/>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sp>
            <p:nvSpPr>
              <p:cNvPr id="35" name="Freeform 35">
                <a:extLst>
                  <a:ext uri="{FF2B5EF4-FFF2-40B4-BE49-F238E27FC236}">
                    <a16:creationId xmlns:a16="http://schemas.microsoft.com/office/drawing/2014/main" id="{798A932C-1D17-D024-981E-6FD9F694CD0A}"/>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a:p>
            </p:txBody>
          </p:sp>
          <p:sp>
            <p:nvSpPr>
              <p:cNvPr id="36" name="Freeform 36">
                <a:extLst>
                  <a:ext uri="{FF2B5EF4-FFF2-40B4-BE49-F238E27FC236}">
                    <a16:creationId xmlns:a16="http://schemas.microsoft.com/office/drawing/2014/main" id="{08112D73-3243-FFD8-C9A9-914A89B1AB3B}"/>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a:p>
            </p:txBody>
          </p:sp>
          <p:sp>
            <p:nvSpPr>
              <p:cNvPr id="37" name="Freeform 37">
                <a:extLst>
                  <a:ext uri="{FF2B5EF4-FFF2-40B4-BE49-F238E27FC236}">
                    <a16:creationId xmlns:a16="http://schemas.microsoft.com/office/drawing/2014/main" id="{56FE4503-6B4C-D0F6-47FD-3684E3E49155}"/>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a:p>
            </p:txBody>
          </p:sp>
          <p:sp>
            <p:nvSpPr>
              <p:cNvPr id="38" name="Freeform 38">
                <a:extLst>
                  <a:ext uri="{FF2B5EF4-FFF2-40B4-BE49-F238E27FC236}">
                    <a16:creationId xmlns:a16="http://schemas.microsoft.com/office/drawing/2014/main" id="{4137899B-D1D3-2101-064D-BEC949C4BE89}"/>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a:p>
            </p:txBody>
          </p:sp>
          <p:sp>
            <p:nvSpPr>
              <p:cNvPr id="39" name="Freeform 39">
                <a:extLst>
                  <a:ext uri="{FF2B5EF4-FFF2-40B4-BE49-F238E27FC236}">
                    <a16:creationId xmlns:a16="http://schemas.microsoft.com/office/drawing/2014/main" id="{6D458312-1709-62F0-A78F-55265B97698C}"/>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a:p>
            </p:txBody>
          </p:sp>
          <p:sp>
            <p:nvSpPr>
              <p:cNvPr id="40" name="Freeform 40">
                <a:extLst>
                  <a:ext uri="{FF2B5EF4-FFF2-40B4-BE49-F238E27FC236}">
                    <a16:creationId xmlns:a16="http://schemas.microsoft.com/office/drawing/2014/main" id="{F8E346F1-36D4-62FF-2E4E-4551C21988AA}"/>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a:p>
            </p:txBody>
          </p:sp>
          <p:sp>
            <p:nvSpPr>
              <p:cNvPr id="41" name="Freeform 41">
                <a:extLst>
                  <a:ext uri="{FF2B5EF4-FFF2-40B4-BE49-F238E27FC236}">
                    <a16:creationId xmlns:a16="http://schemas.microsoft.com/office/drawing/2014/main" id="{9755E6BF-A1EA-895B-0232-3E8D94998714}"/>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a:p>
            </p:txBody>
          </p:sp>
          <p:sp>
            <p:nvSpPr>
              <p:cNvPr id="42" name="Freeform 42">
                <a:extLst>
                  <a:ext uri="{FF2B5EF4-FFF2-40B4-BE49-F238E27FC236}">
                    <a16:creationId xmlns:a16="http://schemas.microsoft.com/office/drawing/2014/main" id="{2BD2F1FC-71AC-CC0C-E6DC-026B07800B26}"/>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a:p>
            </p:txBody>
          </p:sp>
        </p:grpSp>
      </p:grpSp>
      <p:pic>
        <p:nvPicPr>
          <p:cNvPr id="5" name="Picture 4">
            <a:extLst>
              <a:ext uri="{FF2B5EF4-FFF2-40B4-BE49-F238E27FC236}">
                <a16:creationId xmlns:a16="http://schemas.microsoft.com/office/drawing/2014/main" id="{6E6EC8B7-0192-F37C-871A-41D2DCC245CE}"/>
              </a:ext>
            </a:extLst>
          </p:cNvPr>
          <p:cNvPicPr>
            <a:picLocks noChangeAspect="1"/>
          </p:cNvPicPr>
          <p:nvPr/>
        </p:nvPicPr>
        <p:blipFill>
          <a:blip r:embed="rId2"/>
          <a:stretch>
            <a:fillRect/>
          </a:stretch>
        </p:blipFill>
        <p:spPr>
          <a:xfrm>
            <a:off x="5862" y="-22120"/>
            <a:ext cx="2276475" cy="819150"/>
          </a:xfrm>
          <a:prstGeom prst="rect">
            <a:avLst/>
          </a:prstGeom>
        </p:spPr>
      </p:pic>
    </p:spTree>
    <p:extLst>
      <p:ext uri="{BB962C8B-B14F-4D97-AF65-F5344CB8AC3E}">
        <p14:creationId xmlns:p14="http://schemas.microsoft.com/office/powerpoint/2010/main" val="166997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1531</TotalTime>
  <Words>458</Words>
  <Application>Microsoft Office PowerPoint</Application>
  <PresentationFormat>Custom</PresentationFormat>
  <Paragraphs>55</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Calibri</vt:lpstr>
      <vt:lpstr>Montserrat Ultra-Bold</vt:lpstr>
      <vt:lpstr>Montserrat</vt:lpstr>
      <vt:lpstr>Montserrat Semi-Bold</vt:lpstr>
      <vt:lpstr>Calibri (MS)</vt:lpstr>
      <vt:lpstr>Arial</vt:lpstr>
      <vt:lpstr>Segoe UI</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Modern Simple Corporate Presentation</dc:title>
  <dc:creator>user</dc:creator>
  <cp:lastModifiedBy>Charan Kumar</cp:lastModifiedBy>
  <cp:revision>124</cp:revision>
  <dcterms:created xsi:type="dcterms:W3CDTF">2006-08-16T00:00:00Z</dcterms:created>
  <dcterms:modified xsi:type="dcterms:W3CDTF">2025-11-03T06:34:52Z</dcterms:modified>
  <dc:identifier>DAFoZUUA6XE</dc:identifier>
</cp:coreProperties>
</file>