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participants. Confirm everyone has the Musician industry companion guide on their device or in hard copy.
Set expectations: this is a working session for accountants serving musician clients. We will cover the Division 405 framework end-to-end with worked examples. Plan to pause every 10 to 15 minutes for discussion.
Session length: approximately half a day (3 to 3.5 hours including breaks).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each objective briefly. Ask participants to identify which objectives they feel least confident on. This calibrates pacing.
Mention that this session is paired with the Musician industry companion guide and assumes participants have read it (or will read it after this session).
Reiterate: averaging is a STATUTORY ENTITLEMENT for qualifying musician clients. Missing it is a service quality issue, not a client preference. Done well, it can deliver $10,000 to $30,000 or more of benefit in a windfall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Estimated timing: Part 1 = 25 min; Part 2 = 45 min; Part 3 = 75 min; Part 4 = 35 min. Allow 20-30 min for breaks.
Encourage questions throughout. The worked examples in Part 3 are the highest-value section of the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brief: 4 minutes. The single most important point is that Division 405 is one-way: musicians never face complementary tax. This contrasts with Division 392 (primary producers), which is two-way.
Mention the policy intent: parliament recognised that creative incomes bunch. The system tries to restore some equity that the year-of-receipt assessment would otherwise distort.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"Which of these patterns matches your actual clients?" Use real client anecdotes if comfortable (anonymised).
All four of these patterns are worked through later in this deck. Forewarning the room helps retention.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spot check: can anyone name a fourth collecting society or distributor? Common answers: Songtrust, Kobalt, Concord. These are publishers/administrators, not separate collecting societies in Australia.
Emphasise the portal access tip. Defaulting to client-emailed statements is the most common cause of missing the Q4 royalty 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interactive moment. Ask: "If a client only DJs at weddings, which category?" Answer: performing artist.
Ask: "What about a recording engineer who only mixes and masters?" Answer: usually NOT a production associate — that category requires artistic, not purely technical, contribution.
Active sportsperson and inventor are the two other s 405-25 categories. They almost never apply to musicians.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$2,500 threshold has been unchanged since the regime commenced. Some training material online quotes outdated values: call this out.
The first-year rule is the single most common error in junior-prepared musician files. When a new client comes to the firm in Y10, the firm naturally only sees Y8 to Y10. But the AASPI calc must reach back to the actual Y1 (first qualifying year). Without that history, the calculation is wrong.
Use a real (anonymised) anecdote if you have one: a junior treated the file year as the first year and overstated AASPI by $40k. Make it memorable.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as an interactive exercise: read three or four scenarios and ask the room to call out IN or OUT before revealing. Pace briskly.
Trickiest cases: recording engineer split (technical vs artistic), music therapist (feels like it should be in but is not), DJs (many preparers wrongly assume they are out).
Time: 8 minutes including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down the columns at pace. Highlight three subtle points:
1. Publishing advances are TPI on RECEIPT, not deferred over the contract period.
2. Endorsements are TPI only where conditional on performing or recording activity.
3. Most Creative Australia grants are TPI; some honorific prizes are not.
Streaming royalties at fractions of a cent per stream still count: in aggregate they form material TPI.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Reviewers will fail any file that lacks the explicit TPI vs non-TPI reconciliation. This is the most common workpaper deficiency.
Capital gain on music catalogue sale is fact-sensitive. If the client habitually buys/sells music rights as a business, it may be income. Refer to a senior — do not assume.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formula visually. Memorisation matters here.
The most-confused point is bullet 1 (no complementary tax). Some participants may know that Division 392 IS two-way and assume 405 also has complementary tax. Be explicit: Division 405 is one-way only.
Time: 5 minutes. Move quickly to worked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slowly. Have a participant compute the average TPI live. Then AASPI. Then ask the room how much they think the tax saving is before revealing it.
The figures are illustrative (FY 2024-25 rates, ignoring Medicare and offsets). Make this clear: do not let participants treat them as authoritative. The teaching point is the MAGNITUDE: about $21k of saving on a $246k AASPI.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timing point: income is assessable in the year of derivation (typically the year of receipt for individuals), regardless of when the underlying work was performed. Averaging is the only smoothing mechanism available to musicians.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IMPORTANT SLIDE in the deck. Spend 7 to 8 minutes here.
The order-of-operations error is the most expensive mistake in foreign-tour returns. Reversing steps 3 and 5 produces a materially different and incorrect result, sometimes by tens of thousands of dollars.
Why does it happen? The foreign tax is highly salient on the return: the preparer SEES the $75,000 of foreign tax and instinctively wants to offset it first. Then they apply averaging to a lower base. Wrong order.
Section 23AG of ITAA 1936 does NOT apply to touring musicians. Mention this if relevant.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publishing advance scenario is a frequent source of preparer confusion. The instinct is to spread the $180k across the contract years (because it relates to future work). Resist this.
The Australian publishing market overwhelmingly uses non-refundable advance structures. The CONTRACT is the key document: read it before forming a 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one of these is something the firm has actually seen in review. Refer participants to Module 9 of the Musician companion guide for the full 12-error table.
Ask: "Which of these would you have caught? Which might you have missed?" Pause for honest responses.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as a 5-minute small-group discussion. Have participants pair up. Each group nominates someone to give a 60-second response.
DO NOT reveal the bottom panel until groups have responded. The exercise builds reasoning, not memorisation.
Listen for: do they remember the residency check? Do they correctly identify that splitting after the fact is futile?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intentionally text-heavy: it is the conclusion of the technical content and deserves to be read out loud.
Ask: "Which of these five questions do you feel least confident on?" Use the answer to direct follow-up reading from the companion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out loud. Pause between each.
Ask the room: "If you remember only one thing from today, which should it be?" — there is no wrong answer but the discussion is valuable.
My nomination: #4 (FITO after averaging) is the highest-cost error a junior can make on a foreign tour client.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floor for questions. Schedule a 30-minute office-hours session two weeks from today for follow-up questions on real files.
Close with: "Averaging is one of the highest-leverage areas of musician practice for a junior to master. Done well, it delivers material client value. Done poorly, it costs the firm and the client."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7B1538"/>
        </a:solidFill>
      </p:bgPr>
    </p:bg>
    <p:spTree>
      <p:nvGrpSpPr>
        <p:cNvPr id="1" name=""/>
        <p:cNvGrpSpPr/>
        <p:nvPr/>
      </p:nvGrpSpPr>
      <p:grpSpPr>
        <a:xfrm>
          <a:off x="0" y="0"/>
          <a:ext cx="0" cy="0"/>
          <a:chOff x="0" y="0"/>
          <a:chExt cx="0" cy="0"/>
        </a:xfrm>
      </p:grpSpPr>
      <p:pic>
        <p:nvPicPr>
          <p:cNvPr id="2" name="Image 0" descr="/home/claude/deck/CS_logo_white.png">    </p:cNvPr>
          <p:cNvPicPr>
            <a:picLocks noChangeAspect="1"/>
          </p:cNvPicPr>
          <p:nvPr/>
        </p:nvPicPr>
        <p:blipFill>
          <a:blip r:embed="rId1"/>
          <a:stretch>
            <a:fillRect/>
          </a:stretch>
        </p:blipFill>
        <p:spPr>
          <a:xfrm>
            <a:off x="4265676" y="640080"/>
            <a:ext cx="3657600" cy="685800"/>
          </a:xfrm>
          <a:prstGeom prst="rect">
            <a:avLst/>
          </a:prstGeom>
        </p:spPr>
      </p:pic>
      <p:sp>
        <p:nvSpPr>
          <p:cNvPr id="3" name="Shape 0"/>
          <p:cNvSpPr/>
          <p:nvPr/>
        </p:nvSpPr>
        <p:spPr>
          <a:xfrm>
            <a:off x="1371600" y="2194560"/>
            <a:ext cx="1097280" cy="54864"/>
          </a:xfrm>
          <a:prstGeom prst="rect">
            <a:avLst/>
          </a:prstGeom>
          <a:solidFill>
            <a:srgbClr val="1B2D5C"/>
          </a:solidFill>
          <a:ln w="12700">
            <a:solidFill>
              <a:srgbClr val="1B2D5C"/>
            </a:solidFill>
            <a:prstDash val="solid"/>
          </a:ln>
        </p:spPr>
      </p:sp>
      <p:sp>
        <p:nvSpPr>
          <p:cNvPr id="4" name="Text 1"/>
          <p:cNvSpPr/>
          <p:nvPr/>
        </p:nvSpPr>
        <p:spPr>
          <a:xfrm>
            <a:off x="914400" y="2377440"/>
            <a:ext cx="10332720" cy="1005840"/>
          </a:xfrm>
          <a:prstGeom prst="rect">
            <a:avLst/>
          </a:prstGeom>
          <a:noFill/>
          <a:ln/>
        </p:spPr>
        <p:txBody>
          <a:bodyPr wrap="square" lIns="0" tIns="0" rIns="0" bIns="0" rtlCol="0" anchor="ctr"/>
          <a:lstStyle/>
          <a:p>
            <a:pPr algn="l" indent="0" marL="0">
              <a:buNone/>
            </a:pPr>
            <a:r>
              <a:rPr lang="en-US" sz="4400" b="1" dirty="0">
                <a:solidFill>
                  <a:srgbClr val="FFFFFF"/>
                </a:solidFill>
                <a:latin typeface="Calibri" pitchFamily="34" charset="0"/>
                <a:ea typeface="Calibri" pitchFamily="34" charset="-122"/>
                <a:cs typeface="Calibri" pitchFamily="34" charset="-120"/>
              </a:rPr>
              <a:t>Income Averaging for Musicians</a:t>
            </a:r>
            <a:endParaRPr lang="en-US" sz="4400" dirty="0"/>
          </a:p>
        </p:txBody>
      </p:sp>
      <p:sp>
        <p:nvSpPr>
          <p:cNvPr id="5" name="Text 2"/>
          <p:cNvSpPr/>
          <p:nvPr/>
        </p:nvSpPr>
        <p:spPr>
          <a:xfrm>
            <a:off x="914400" y="3383280"/>
            <a:ext cx="10332720" cy="502920"/>
          </a:xfrm>
          <a:prstGeom prst="rect">
            <a:avLst/>
          </a:prstGeom>
          <a:noFill/>
          <a:ln/>
        </p:spPr>
        <p:txBody>
          <a:bodyPr wrap="square" lIns="0" tIns="0" rIns="0" bIns="0" rtlCol="0" anchor="ctr"/>
          <a:lstStyle/>
          <a:p>
            <a:pPr algn="l" indent="0" marL="0">
              <a:buNone/>
            </a:pPr>
            <a:r>
              <a:rPr lang="en-US" sz="2400" i="1" dirty="0">
                <a:solidFill>
                  <a:srgbClr val="FFD7E0"/>
                </a:solidFill>
                <a:latin typeface="Calibri" pitchFamily="34" charset="0"/>
                <a:ea typeface="Calibri" pitchFamily="34" charset="-122"/>
                <a:cs typeface="Calibri" pitchFamily="34" charset="-120"/>
              </a:rPr>
              <a:t>A Trainer's Deck</a:t>
            </a:r>
            <a:endParaRPr lang="en-US" sz="2400" dirty="0"/>
          </a:p>
        </p:txBody>
      </p:sp>
      <p:sp>
        <p:nvSpPr>
          <p:cNvPr id="6" name="Text 3"/>
          <p:cNvSpPr/>
          <p:nvPr/>
        </p:nvSpPr>
        <p:spPr>
          <a:xfrm>
            <a:off x="914400" y="3931920"/>
            <a:ext cx="10332720" cy="411480"/>
          </a:xfrm>
          <a:prstGeom prst="rect">
            <a:avLst/>
          </a:prstGeom>
          <a:noFill/>
          <a:ln/>
        </p:spPr>
        <p:txBody>
          <a:bodyPr wrap="square" lIns="0" tIns="0" rIns="0" bIns="0" rtlCol="0" anchor="ctr"/>
          <a:lstStyle/>
          <a:p>
            <a:pPr algn="l" indent="0" marL="0">
              <a:buNone/>
            </a:pPr>
            <a:r>
              <a:rPr lang="en-US" sz="1800" dirty="0">
                <a:solidFill>
                  <a:srgbClr val="FFC9D5"/>
                </a:solidFill>
                <a:latin typeface="Calibri" pitchFamily="34" charset="0"/>
                <a:ea typeface="Calibri" pitchFamily="34" charset="-122"/>
                <a:cs typeface="Calibri" pitchFamily="34" charset="-120"/>
              </a:rPr>
              <a:t>Division 405 of the Income Tax Assessment Act 1997</a:t>
            </a:r>
            <a:endParaRPr lang="en-US" sz="1800" dirty="0"/>
          </a:p>
        </p:txBody>
      </p:sp>
      <p:sp>
        <p:nvSpPr>
          <p:cNvPr id="7" name="Text 4"/>
          <p:cNvSpPr/>
          <p:nvPr/>
        </p:nvSpPr>
        <p:spPr>
          <a:xfrm>
            <a:off x="914400" y="4937760"/>
            <a:ext cx="10332720" cy="411480"/>
          </a:xfrm>
          <a:prstGeom prst="rect">
            <a:avLst/>
          </a:prstGeom>
          <a:noFill/>
          <a:ln/>
        </p:spPr>
        <p:txBody>
          <a:bodyPr wrap="square" lIns="0" tIns="0" rIns="0" bIns="0" rtlCol="0" anchor="ctr"/>
          <a:lstStyle/>
          <a:p>
            <a:pPr algn="l" indent="0" marL="0">
              <a:buNone/>
            </a:pPr>
            <a:r>
              <a:rPr lang="en-US" sz="1600" b="1" dirty="0">
                <a:solidFill>
                  <a:srgbClr val="FFFFFF"/>
                </a:solidFill>
                <a:latin typeface="Calibri" pitchFamily="34" charset="0"/>
                <a:ea typeface="Calibri" pitchFamily="34" charset="-122"/>
                <a:cs typeface="Calibri" pitchFamily="34" charset="-120"/>
              </a:rPr>
              <a:t>Industry application</a:t>
            </a:r>
            <a:pPr algn="l" indent="0" marL="0">
              <a:buNone/>
            </a:pPr>
            <a:r>
              <a:rPr lang="en-US" sz="1600" dirty="0">
                <a:solidFill>
                  <a:srgbClr val="FFD7E0"/>
                </a:solidFill>
                <a:latin typeface="Calibri" pitchFamily="34" charset="0"/>
                <a:ea typeface="Calibri" pitchFamily="34" charset="-122"/>
                <a:cs typeface="Calibri" pitchFamily="34" charset="-120"/>
              </a:rPr>
              <a:t>   :   Performers, composers, recording artists, production associates</a:t>
            </a:r>
            <a:endParaRPr lang="en-US" sz="1600" dirty="0"/>
          </a:p>
        </p:txBody>
      </p:sp>
      <p:sp>
        <p:nvSpPr>
          <p:cNvPr id="8" name="Text 5"/>
          <p:cNvSpPr/>
          <p:nvPr/>
        </p:nvSpPr>
        <p:spPr>
          <a:xfrm>
            <a:off x="914400" y="5943600"/>
            <a:ext cx="5486400" cy="640080"/>
          </a:xfrm>
          <a:prstGeom prst="rect">
            <a:avLst/>
          </a:prstGeom>
          <a:noFill/>
          <a:ln/>
        </p:spPr>
        <p:txBody>
          <a:bodyPr wrap="square" lIns="0" tIns="0" rIns="0" bIns="0" rtlCol="0" anchor="ctr"/>
          <a:lstStyle/>
          <a:p>
            <a:pPr algn="l" indent="0" marL="0">
              <a:buNone/>
            </a:pPr>
            <a:r>
              <a:rPr lang="en-US" sz="1300" dirty="0">
                <a:solidFill>
                  <a:srgbClr val="FFC9D5"/>
                </a:solidFill>
                <a:latin typeface="Calibri" pitchFamily="34" charset="0"/>
                <a:ea typeface="Calibri" pitchFamily="34" charset="-122"/>
                <a:cs typeface="Calibri" pitchFamily="34" charset="-120"/>
              </a:rPr>
              <a:t>Prepared for</a:t>
            </a:r>
            <a:endParaRPr lang="en-US" sz="1300" dirty="0"/>
          </a:p>
          <a:p>
            <a:pPr algn="l" indent="0" marL="0">
              <a:buNone/>
            </a:pPr>
            <a:r>
              <a:rPr lang="en-US" sz="1300" b="1" dirty="0">
                <a:solidFill>
                  <a:srgbClr val="FFFFFF"/>
                </a:solidFill>
                <a:latin typeface="Calibri" pitchFamily="34" charset="0"/>
                <a:ea typeface="Calibri" pitchFamily="34" charset="-122"/>
                <a:cs typeface="Calibri" pitchFamily="34" charset="-120"/>
              </a:rPr>
              <a:t>Carisma Solutions Trainer Programme</a:t>
            </a:r>
            <a:endParaRPr lang="en-US" sz="1300" dirty="0"/>
          </a:p>
        </p:txBody>
      </p:sp>
      <p:sp>
        <p:nvSpPr>
          <p:cNvPr id="9" name="Text 6"/>
          <p:cNvSpPr/>
          <p:nvPr/>
        </p:nvSpPr>
        <p:spPr>
          <a:xfrm>
            <a:off x="8229600" y="6217920"/>
            <a:ext cx="3017520" cy="365760"/>
          </a:xfrm>
          <a:prstGeom prst="rect">
            <a:avLst/>
          </a:prstGeom>
          <a:noFill/>
          <a:ln/>
        </p:spPr>
        <p:txBody>
          <a:bodyPr wrap="square" lIns="0" tIns="0" rIns="0" bIns="0" rtlCol="0" anchor="ctr"/>
          <a:lstStyle/>
          <a:p>
            <a:pPr algn="r" indent="0" marL="0">
              <a:buNone/>
            </a:pPr>
            <a:r>
              <a:rPr lang="en-US" sz="1200" b="1" i="1" dirty="0">
                <a:solidFill>
                  <a:srgbClr val="FFFFFF"/>
                </a:solidFill>
                <a:latin typeface="Calibri" pitchFamily="34" charset="0"/>
                <a:ea typeface="Calibri" pitchFamily="34" charset="-122"/>
                <a:cs typeface="Calibri" pitchFamily="34" charset="-120"/>
              </a:rPr>
              <a:t>Confidential</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Session Objectives</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What you should be able to do by the end of this session</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Text 5"/>
          <p:cNvSpPr/>
          <p:nvPr/>
        </p:nvSpPr>
        <p:spPr>
          <a:xfrm>
            <a:off x="640080" y="2103120"/>
            <a:ext cx="10881360" cy="4114800"/>
          </a:xfrm>
          <a:prstGeom prst="rect">
            <a:avLst/>
          </a:prstGeom>
          <a:noFill/>
          <a:ln/>
        </p:spPr>
        <p:txBody>
          <a:bodyPr wrap="square" rtlCol="0" anchor="ctr"/>
          <a:lstStyle/>
          <a:p>
            <a:pPr marL="342900" indent="-342900">
              <a:spcAft>
                <a:spcPts val="600"/>
              </a:spcAft>
              <a:buSzPct val="100000"/>
              <a:buChar char="•"/>
            </a:pPr>
            <a:r>
              <a:rPr lang="en-US" sz="1600" dirty="0">
                <a:solidFill>
                  <a:srgbClr val="1F1F1F"/>
                </a:solidFill>
                <a:latin typeface="Calibri" pitchFamily="34" charset="0"/>
                <a:ea typeface="Calibri" pitchFamily="34" charset="-122"/>
                <a:cs typeface="Calibri" pitchFamily="34" charset="-120"/>
              </a:rPr>
              <a:t>Identify which musician clients qualify under Division 405 of ITAA 1997 and the three relevant categories of "special professional".</a:t>
            </a:r>
            <a:endParaRPr lang="en-US" sz="1600" dirty="0"/>
          </a:p>
          <a:p>
            <a:pPr marL="342900" indent="-342900">
              <a:spcAft>
                <a:spcPts val="600"/>
              </a:spcAft>
              <a:buSzPct val="100000"/>
              <a:buChar char="•"/>
            </a:pPr>
            <a:r>
              <a:rPr lang="en-US" sz="1600" dirty="0">
                <a:solidFill>
                  <a:srgbClr val="1F1F1F"/>
                </a:solidFill>
                <a:latin typeface="Calibri" pitchFamily="34" charset="0"/>
                <a:ea typeface="Calibri" pitchFamily="34" charset="-122"/>
                <a:cs typeface="Calibri" pitchFamily="34" charset="-120"/>
              </a:rPr>
              <a:t>Distinguish what counts as Taxable Professional Income (TPI) from non-TPI for a musician across performance, recording, and composition income streams.</a:t>
            </a:r>
            <a:endParaRPr lang="en-US" sz="1600" dirty="0"/>
          </a:p>
          <a:p>
            <a:pPr marL="342900" indent="-342900">
              <a:spcAft>
                <a:spcPts val="600"/>
              </a:spcAft>
              <a:buSzPct val="100000"/>
              <a:buChar char="•"/>
            </a:pPr>
            <a:r>
              <a:rPr lang="en-US" sz="1600" dirty="0">
                <a:solidFill>
                  <a:srgbClr val="1F1F1F"/>
                </a:solidFill>
                <a:latin typeface="Calibri" pitchFamily="34" charset="0"/>
                <a:ea typeface="Calibri" pitchFamily="34" charset="-122"/>
                <a:cs typeface="Calibri" pitchFamily="34" charset="-120"/>
              </a:rPr>
              <a:t>Apply the $2,500 threshold and identify the FIRST qualifying year for any new musician client.</a:t>
            </a:r>
            <a:endParaRPr lang="en-US" sz="1600" dirty="0"/>
          </a:p>
          <a:p>
            <a:pPr marL="342900" indent="-342900">
              <a:spcAft>
                <a:spcPts val="600"/>
              </a:spcAft>
              <a:buSzPct val="100000"/>
              <a:buChar char="•"/>
            </a:pPr>
            <a:r>
              <a:rPr lang="en-US" sz="1600" dirty="0">
                <a:solidFill>
                  <a:srgbClr val="1F1F1F"/>
                </a:solidFill>
                <a:latin typeface="Calibri" pitchFamily="34" charset="0"/>
                <a:ea typeface="Calibri" pitchFamily="34" charset="-122"/>
                <a:cs typeface="Calibri" pitchFamily="34" charset="-120"/>
              </a:rPr>
              <a:t>Perform the AASPI calculation for a musician and quantify the averaging benefit.</a:t>
            </a:r>
            <a:endParaRPr lang="en-US" sz="1600" dirty="0"/>
          </a:p>
          <a:p>
            <a:pPr marL="342900" indent="-342900">
              <a:spcAft>
                <a:spcPts val="600"/>
              </a:spcAft>
              <a:buSzPct val="100000"/>
              <a:buChar char="•"/>
            </a:pPr>
            <a:r>
              <a:rPr lang="en-US" sz="1600" dirty="0">
                <a:solidFill>
                  <a:srgbClr val="1F1F1F"/>
                </a:solidFill>
                <a:latin typeface="Calibri" pitchFamily="34" charset="0"/>
                <a:ea typeface="Calibri" pitchFamily="34" charset="-122"/>
                <a:cs typeface="Calibri" pitchFamily="34" charset="-120"/>
              </a:rPr>
              <a:t>Apply the correct ORDER OF OPERATIONS on foreign tour income (averaging BEFORE FITO).</a:t>
            </a:r>
            <a:endParaRPr lang="en-US" sz="1600" dirty="0"/>
          </a:p>
          <a:p>
            <a:pPr marL="342900" indent="-342900">
              <a:spcAft>
                <a:spcPts val="600"/>
              </a:spcAft>
              <a:buSzPct val="100000"/>
              <a:buChar char="•"/>
            </a:pPr>
            <a:r>
              <a:rPr lang="en-US" sz="1600" dirty="0">
                <a:solidFill>
                  <a:srgbClr val="1F1F1F"/>
                </a:solidFill>
                <a:latin typeface="Calibri" pitchFamily="34" charset="0"/>
                <a:ea typeface="Calibri" pitchFamily="34" charset="-122"/>
                <a:cs typeface="Calibri" pitchFamily="34" charset="-120"/>
              </a:rPr>
              <a:t>Recognise the top 5 errors that surface in musician files during review.</a:t>
            </a:r>
            <a:endParaRPr lang="en-US" sz="1600" dirty="0"/>
          </a:p>
          <a:p>
            <a:pPr marL="342900" indent="-342900">
              <a:spcAft>
                <a:spcPts val="600"/>
              </a:spcAft>
              <a:buSzPct val="100000"/>
              <a:buChar char="•"/>
            </a:pPr>
            <a:r>
              <a:rPr lang="en-US" sz="1600" dirty="0">
                <a:solidFill>
                  <a:srgbClr val="1F1F1F"/>
                </a:solidFill>
                <a:latin typeface="Calibri" pitchFamily="34" charset="0"/>
                <a:ea typeface="Calibri" pitchFamily="34" charset="-122"/>
                <a:cs typeface="Calibri" pitchFamily="34" charset="-120"/>
              </a:rPr>
              <a:t>Communicate the averaging benefit and limitations clearly to a musician client.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Agenda</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Half-day classroom format</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Text 5"/>
          <p:cNvSpPr/>
          <p:nvPr/>
        </p:nvSpPr>
        <p:spPr>
          <a:xfrm>
            <a:off x="640080" y="2103120"/>
            <a:ext cx="5394960" cy="4114800"/>
          </a:xfrm>
          <a:prstGeom prst="rect">
            <a:avLst/>
          </a:prstGeom>
          <a:noFill/>
          <a:ln/>
        </p:spPr>
        <p:txBody>
          <a:bodyPr wrap="square" rtlCol="0" anchor="ctr"/>
          <a:lstStyle/>
          <a:p>
            <a:pPr indent="0" marL="0">
              <a:spcAft>
                <a:spcPts val="400"/>
              </a:spcAft>
              <a:buNone/>
            </a:pPr>
            <a:r>
              <a:rPr lang="en-US" sz="1600" b="1" dirty="0">
                <a:solidFill>
                  <a:srgbClr val="7B1538"/>
                </a:solidFill>
                <a:latin typeface="Calibri" pitchFamily="34" charset="0"/>
                <a:ea typeface="Calibri" pitchFamily="34" charset="-122"/>
                <a:cs typeface="Calibri" pitchFamily="34" charset="-120"/>
              </a:rPr>
              <a:t>Part 1: Foundations</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Why averaging exists for musicians</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Division 405 overview</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Music industry context</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Industry bodies and source documents</a:t>
            </a:r>
            <a:endParaRPr lang="en-US" sz="1400" dirty="0"/>
          </a:p>
          <a:p>
            <a:pPr indent="0" marL="0">
              <a:spcAft>
                <a:spcPts val="400"/>
              </a:spcAft>
              <a:buNone/>
            </a:pPr>
            <a:r>
              <a:rPr lang="en-US" sz="1400" dirty="0">
                <a:solidFill>
                  <a:srgbClr val="000000"/>
                </a:solidFill>
                <a:latin typeface="Calibri" pitchFamily="34" charset="0"/>
                <a:ea typeface="Calibri" pitchFamily="34" charset="-122"/>
                <a:cs typeface="Calibri" pitchFamily="34" charset="-120"/>
              </a:rPr>
              <a:t> </a:t>
            </a:r>
            <a:endParaRPr lang="en-US" sz="1400" dirty="0"/>
          </a:p>
          <a:p>
            <a:pPr indent="0" marL="0">
              <a:spcAft>
                <a:spcPts val="400"/>
              </a:spcAft>
              <a:buNone/>
            </a:pPr>
            <a:r>
              <a:rPr lang="en-US" sz="1600" b="1" dirty="0">
                <a:solidFill>
                  <a:srgbClr val="7B1538"/>
                </a:solidFill>
                <a:latin typeface="Calibri" pitchFamily="34" charset="0"/>
                <a:ea typeface="Calibri" pitchFamily="34" charset="-122"/>
                <a:cs typeface="Calibri" pitchFamily="34" charset="-120"/>
              </a:rPr>
              <a:t>Part 2: Eligibility and TPI</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Who qualifies as a special professional</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$2,500 threshold and first-year rule</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Edge cases</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TPI versus non-TPI income streams</a:t>
            </a:r>
            <a:endParaRPr lang="en-US" sz="1400" dirty="0"/>
          </a:p>
        </p:txBody>
      </p:sp>
      <p:sp>
        <p:nvSpPr>
          <p:cNvPr id="9" name="Text 6"/>
          <p:cNvSpPr/>
          <p:nvPr/>
        </p:nvSpPr>
        <p:spPr>
          <a:xfrm>
            <a:off x="6309360" y="2103120"/>
            <a:ext cx="5394960" cy="4114800"/>
          </a:xfrm>
          <a:prstGeom prst="rect">
            <a:avLst/>
          </a:prstGeom>
          <a:noFill/>
          <a:ln/>
        </p:spPr>
        <p:txBody>
          <a:bodyPr wrap="square" rtlCol="0" anchor="ctr"/>
          <a:lstStyle/>
          <a:p>
            <a:pPr indent="0" marL="0">
              <a:spcAft>
                <a:spcPts val="400"/>
              </a:spcAft>
              <a:buNone/>
            </a:pPr>
            <a:r>
              <a:rPr lang="en-US" sz="1600" b="1" dirty="0">
                <a:solidFill>
                  <a:srgbClr val="7B1538"/>
                </a:solidFill>
                <a:latin typeface="Calibri" pitchFamily="34" charset="0"/>
                <a:ea typeface="Calibri" pitchFamily="34" charset="-122"/>
                <a:cs typeface="Calibri" pitchFamily="34" charset="-120"/>
              </a:rPr>
              <a:t>Part 3: Calculation and worked examples</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The AASPI mechanism</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Example 1: Breakthrough album</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Example 2: Sync windfall</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Example 3: International tour and FITO</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Example 4: Publishing advance</a:t>
            </a:r>
            <a:endParaRPr lang="en-US" sz="1400" dirty="0"/>
          </a:p>
          <a:p>
            <a:pPr indent="0" marL="0">
              <a:spcAft>
                <a:spcPts val="400"/>
              </a:spcAft>
              <a:buNone/>
            </a:pPr>
            <a:r>
              <a:rPr lang="en-US" sz="1400" dirty="0">
                <a:solidFill>
                  <a:srgbClr val="000000"/>
                </a:solidFill>
                <a:latin typeface="Calibri" pitchFamily="34" charset="0"/>
                <a:ea typeface="Calibri" pitchFamily="34" charset="-122"/>
                <a:cs typeface="Calibri" pitchFamily="34" charset="-120"/>
              </a:rPr>
              <a:t> </a:t>
            </a:r>
            <a:endParaRPr lang="en-US" sz="1400" dirty="0"/>
          </a:p>
          <a:p>
            <a:pPr indent="0" marL="0">
              <a:spcAft>
                <a:spcPts val="400"/>
              </a:spcAft>
              <a:buNone/>
            </a:pPr>
            <a:r>
              <a:rPr lang="en-US" sz="1600" b="1" dirty="0">
                <a:solidFill>
                  <a:srgbClr val="7B1538"/>
                </a:solidFill>
                <a:latin typeface="Calibri" pitchFamily="34" charset="0"/>
                <a:ea typeface="Calibri" pitchFamily="34" charset="-122"/>
                <a:cs typeface="Calibri" pitchFamily="34" charset="-120"/>
              </a:rPr>
              <a:t>Part 4: Review and close</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Top 5 errors in musician files</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Group discussion</a:t>
            </a:r>
            <a:endParaRPr lang="en-US" sz="1400" dirty="0"/>
          </a:p>
          <a:p>
            <a:pPr marL="342900" indent="-342900">
              <a:spcAft>
                <a:spcPts val="400"/>
              </a:spcAft>
              <a:buSzPct val="100000"/>
              <a:buChar char="•"/>
            </a:pPr>
            <a:r>
              <a:rPr lang="en-US" sz="1400" dirty="0">
                <a:solidFill>
                  <a:srgbClr val="1F1F1F"/>
                </a:solidFill>
                <a:latin typeface="Calibri" pitchFamily="34" charset="0"/>
                <a:ea typeface="Calibri" pitchFamily="34" charset="-122"/>
                <a:cs typeface="Calibri" pitchFamily="34" charset="-120"/>
              </a:rPr>
              <a:t>Reviewer mindset and key takeaways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Why Averaging Exists for Musicians</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The income bunching problem</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Shape 5"/>
          <p:cNvSpPr/>
          <p:nvPr/>
        </p:nvSpPr>
        <p:spPr>
          <a:xfrm>
            <a:off x="640080" y="2103120"/>
            <a:ext cx="5394960" cy="4023360"/>
          </a:xfrm>
          <a:prstGeom prst="rect">
            <a:avLst/>
          </a:prstGeom>
          <a:solidFill>
            <a:srgbClr val="F5E6EA"/>
          </a:solidFill>
          <a:ln w="12700">
            <a:solidFill>
              <a:srgbClr val="7B1538"/>
            </a:solidFill>
            <a:prstDash val="solid"/>
          </a:ln>
        </p:spPr>
      </p:sp>
      <p:sp>
        <p:nvSpPr>
          <p:cNvPr id="9" name="Text 6"/>
          <p:cNvSpPr/>
          <p:nvPr/>
        </p:nvSpPr>
        <p:spPr>
          <a:xfrm>
            <a:off x="868680" y="2240280"/>
            <a:ext cx="4937760" cy="365760"/>
          </a:xfrm>
          <a:prstGeom prst="rect">
            <a:avLst/>
          </a:prstGeom>
          <a:noFill/>
          <a:ln/>
        </p:spPr>
        <p:txBody>
          <a:bodyPr wrap="square" lIns="0" tIns="0" rIns="0" bIns="0" rtlCol="0" anchor="ctr"/>
          <a:lstStyle/>
          <a:p>
            <a:pPr indent="0" marL="0">
              <a:buNone/>
            </a:pPr>
            <a:r>
              <a:rPr lang="en-US" sz="1800" b="1" dirty="0">
                <a:solidFill>
                  <a:srgbClr val="7B1538"/>
                </a:solidFill>
                <a:latin typeface="Calibri" pitchFamily="34" charset="0"/>
                <a:ea typeface="Calibri" pitchFamily="34" charset="-122"/>
                <a:cs typeface="Calibri" pitchFamily="34" charset="-120"/>
              </a:rPr>
              <a:t>The Problem</a:t>
            </a:r>
            <a:endParaRPr lang="en-US" sz="1800" dirty="0"/>
          </a:p>
        </p:txBody>
      </p:sp>
      <p:sp>
        <p:nvSpPr>
          <p:cNvPr id="10" name="Text 7"/>
          <p:cNvSpPr/>
          <p:nvPr/>
        </p:nvSpPr>
        <p:spPr>
          <a:xfrm>
            <a:off x="868680" y="2697480"/>
            <a:ext cx="5029200" cy="3200400"/>
          </a:xfrm>
          <a:prstGeom prst="rect">
            <a:avLst/>
          </a:prstGeom>
          <a:noFill/>
          <a:ln/>
        </p:spPr>
        <p:txBody>
          <a:bodyPr wrap="square" rtlCol="0" anchor="ctr"/>
          <a:lstStyle/>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A musician may earn modestly for years, then receive a large royalty, sync fee, or commission in one year.</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A breakthrough album, an advertising sync, an international tour, or a publishing advance can produce a 5x or 10x income spike.</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Without smoothing, the entire spike is taxed at top marginal rates in the receipt year.</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The musician pays materially more tax than someone earning the same total income evenly.</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The spike year often reflects work performed across many prior years.</a:t>
            </a:r>
            <a:endParaRPr lang="en-US" sz="1300" dirty="0"/>
          </a:p>
        </p:txBody>
      </p:sp>
      <p:sp>
        <p:nvSpPr>
          <p:cNvPr id="11" name="Shape 8"/>
          <p:cNvSpPr/>
          <p:nvPr/>
        </p:nvSpPr>
        <p:spPr>
          <a:xfrm>
            <a:off x="6263640" y="2103120"/>
            <a:ext cx="5394960" cy="4023360"/>
          </a:xfrm>
          <a:prstGeom prst="rect">
            <a:avLst/>
          </a:prstGeom>
          <a:solidFill>
            <a:srgbClr val="F2F4F9"/>
          </a:solidFill>
          <a:ln w="12700">
            <a:solidFill>
              <a:srgbClr val="1B2D5C"/>
            </a:solidFill>
            <a:prstDash val="solid"/>
          </a:ln>
        </p:spPr>
      </p:sp>
      <p:sp>
        <p:nvSpPr>
          <p:cNvPr id="12" name="Text 9"/>
          <p:cNvSpPr/>
          <p:nvPr/>
        </p:nvSpPr>
        <p:spPr>
          <a:xfrm>
            <a:off x="6492240" y="2240280"/>
            <a:ext cx="4937760" cy="365760"/>
          </a:xfrm>
          <a:prstGeom prst="rect">
            <a:avLst/>
          </a:prstGeom>
          <a:noFill/>
          <a:ln/>
        </p:spPr>
        <p:txBody>
          <a:bodyPr wrap="square" lIns="0" tIns="0" rIns="0" bIns="0" rtlCol="0" anchor="ctr"/>
          <a:lstStyle/>
          <a:p>
            <a:pPr indent="0" marL="0">
              <a:buNone/>
            </a:pPr>
            <a:r>
              <a:rPr lang="en-US" sz="1800" b="1" dirty="0">
                <a:solidFill>
                  <a:srgbClr val="1B2D5C"/>
                </a:solidFill>
                <a:latin typeface="Calibri" pitchFamily="34" charset="0"/>
                <a:ea typeface="Calibri" pitchFamily="34" charset="-122"/>
                <a:cs typeface="Calibri" pitchFamily="34" charset="-120"/>
              </a:rPr>
              <a:t>The Statutory Solution</a:t>
            </a:r>
            <a:endParaRPr lang="en-US" sz="1800" dirty="0"/>
          </a:p>
        </p:txBody>
      </p:sp>
      <p:sp>
        <p:nvSpPr>
          <p:cNvPr id="13" name="Text 10"/>
          <p:cNvSpPr/>
          <p:nvPr/>
        </p:nvSpPr>
        <p:spPr>
          <a:xfrm>
            <a:off x="6492240" y="2697480"/>
            <a:ext cx="5029200" cy="3200400"/>
          </a:xfrm>
          <a:prstGeom prst="rect">
            <a:avLst/>
          </a:prstGeom>
          <a:noFill/>
          <a:ln/>
        </p:spPr>
        <p:txBody>
          <a:bodyPr wrap="square" rtlCol="0" anchor="ctr"/>
          <a:lstStyle/>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Division 405 of ITAA 1997 introduces the above-average special professional income (AASPI) mechanism.</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Only the portion of current year TPI EXCEEDING the four-year average is averaged.</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The AASPI is notionally taxed as if spread over five years (comparison-rate methodology).</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Division 405 is ONE-WAY: an offset in high years; no complementary tax in low years.</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Applies automatically once eligibility is met. Not an opt-in scheme.</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The Music Income Volatility Patterns</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Four scenarios that drive averaging benefits</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Text 5"/>
          <p:cNvSpPr/>
          <p:nvPr/>
        </p:nvSpPr>
        <p:spPr>
          <a:xfrm>
            <a:off x="640080" y="2103120"/>
            <a:ext cx="10972800" cy="320040"/>
          </a:xfrm>
          <a:prstGeom prst="rect">
            <a:avLst/>
          </a:prstGeom>
          <a:noFill/>
          <a:ln/>
        </p:spPr>
        <p:txBody>
          <a:bodyPr wrap="square" lIns="0" tIns="0" rIns="0" bIns="0" rtlCol="0" anchor="ctr"/>
          <a:lstStyle/>
          <a:p>
            <a:pPr indent="0" marL="0">
              <a:buNone/>
            </a:pPr>
            <a:r>
              <a:rPr lang="en-US" sz="1500" b="1" dirty="0">
                <a:solidFill>
                  <a:srgbClr val="1B2D5C"/>
                </a:solidFill>
                <a:latin typeface="Calibri" pitchFamily="34" charset="0"/>
                <a:ea typeface="Calibri" pitchFamily="34" charset="-122"/>
                <a:cs typeface="Calibri" pitchFamily="34" charset="-120"/>
              </a:rPr>
              <a:t>Typical client patterns you will see</a:t>
            </a:r>
            <a:endParaRPr lang="en-US" sz="1500" dirty="0"/>
          </a:p>
        </p:txBody>
      </p:sp>
      <p:sp>
        <p:nvSpPr>
          <p:cNvPr id="9" name="Shape 6"/>
          <p:cNvSpPr/>
          <p:nvPr/>
        </p:nvSpPr>
        <p:spPr>
          <a:xfrm>
            <a:off x="640080" y="2514600"/>
            <a:ext cx="5440680" cy="1691640"/>
          </a:xfrm>
          <a:prstGeom prst="rect">
            <a:avLst/>
          </a:prstGeom>
          <a:solidFill>
            <a:srgbClr val="FFFFFF"/>
          </a:solidFill>
          <a:ln w="19050">
            <a:solidFill>
              <a:srgbClr val="7B1538"/>
            </a:solidFill>
            <a:prstDash val="solid"/>
          </a:ln>
        </p:spPr>
      </p:sp>
      <p:sp>
        <p:nvSpPr>
          <p:cNvPr id="10" name="Shape 7"/>
          <p:cNvSpPr/>
          <p:nvPr/>
        </p:nvSpPr>
        <p:spPr>
          <a:xfrm>
            <a:off x="640080" y="2514600"/>
            <a:ext cx="91440" cy="1691640"/>
          </a:xfrm>
          <a:prstGeom prst="rect">
            <a:avLst/>
          </a:prstGeom>
          <a:solidFill>
            <a:srgbClr val="7B1538"/>
          </a:solidFill>
          <a:ln w="12700">
            <a:solidFill>
              <a:srgbClr val="7B1538"/>
            </a:solidFill>
            <a:prstDash val="solid"/>
          </a:ln>
        </p:spPr>
      </p:sp>
      <p:sp>
        <p:nvSpPr>
          <p:cNvPr id="11" name="Text 8"/>
          <p:cNvSpPr/>
          <p:nvPr/>
        </p:nvSpPr>
        <p:spPr>
          <a:xfrm>
            <a:off x="868680" y="2651760"/>
            <a:ext cx="5120640" cy="365760"/>
          </a:xfrm>
          <a:prstGeom prst="rect">
            <a:avLst/>
          </a:prstGeom>
          <a:noFill/>
          <a:ln/>
        </p:spPr>
        <p:txBody>
          <a:bodyPr wrap="square" lIns="0" tIns="0" rIns="0" bIns="0" rtlCol="0" anchor="ctr"/>
          <a:lstStyle/>
          <a:p>
            <a:pPr indent="0" marL="0">
              <a:buNone/>
            </a:pPr>
            <a:r>
              <a:rPr lang="en-US" sz="1500" b="1" dirty="0">
                <a:solidFill>
                  <a:srgbClr val="7B1538"/>
                </a:solidFill>
                <a:latin typeface="Calibri" pitchFamily="34" charset="0"/>
                <a:ea typeface="Calibri" pitchFamily="34" charset="-122"/>
                <a:cs typeface="Calibri" pitchFamily="34" charset="-120"/>
              </a:rPr>
              <a:t>The breakthrough album</a:t>
            </a:r>
            <a:endParaRPr lang="en-US" sz="1500" dirty="0"/>
          </a:p>
        </p:txBody>
      </p:sp>
      <p:sp>
        <p:nvSpPr>
          <p:cNvPr id="12" name="Text 9"/>
          <p:cNvSpPr/>
          <p:nvPr/>
        </p:nvSpPr>
        <p:spPr>
          <a:xfrm>
            <a:off x="868680" y="3017520"/>
            <a:ext cx="5120640" cy="1097280"/>
          </a:xfrm>
          <a:prstGeom prst="rect">
            <a:avLst/>
          </a:prstGeom>
          <a:noFill/>
          <a:ln/>
        </p:spPr>
        <p:txBody>
          <a:bodyPr wrap="square" lIns="0" tIns="0" rIns="0" bIns="0" rtlCol="0" anchor="ctr"/>
          <a:lstStyle/>
          <a:p>
            <a:pPr indent="0" marL="0">
              <a:buNone/>
            </a:pPr>
            <a:r>
              <a:rPr lang="en-US" sz="1200" dirty="0">
                <a:solidFill>
                  <a:srgbClr val="1F1F1F"/>
                </a:solidFill>
                <a:latin typeface="Calibri" pitchFamily="34" charset="0"/>
                <a:ea typeface="Calibri" pitchFamily="34" charset="-122"/>
                <a:cs typeface="Calibri" pitchFamily="34" charset="-120"/>
              </a:rPr>
              <a:t>Modest baseline for years, then a major release with touring + royalties + publishing deal in one year.</a:t>
            </a:r>
            <a:endParaRPr lang="en-US" sz="1200" dirty="0"/>
          </a:p>
        </p:txBody>
      </p:sp>
      <p:sp>
        <p:nvSpPr>
          <p:cNvPr id="13" name="Shape 10"/>
          <p:cNvSpPr/>
          <p:nvPr/>
        </p:nvSpPr>
        <p:spPr>
          <a:xfrm>
            <a:off x="6172200" y="2514600"/>
            <a:ext cx="5440680" cy="1691640"/>
          </a:xfrm>
          <a:prstGeom prst="rect">
            <a:avLst/>
          </a:prstGeom>
          <a:solidFill>
            <a:srgbClr val="FFFFFF"/>
          </a:solidFill>
          <a:ln w="19050">
            <a:solidFill>
              <a:srgbClr val="7B1538"/>
            </a:solidFill>
            <a:prstDash val="solid"/>
          </a:ln>
        </p:spPr>
      </p:sp>
      <p:sp>
        <p:nvSpPr>
          <p:cNvPr id="14" name="Shape 11"/>
          <p:cNvSpPr/>
          <p:nvPr/>
        </p:nvSpPr>
        <p:spPr>
          <a:xfrm>
            <a:off x="6172200" y="2514600"/>
            <a:ext cx="91440" cy="1691640"/>
          </a:xfrm>
          <a:prstGeom prst="rect">
            <a:avLst/>
          </a:prstGeom>
          <a:solidFill>
            <a:srgbClr val="7B1538"/>
          </a:solidFill>
          <a:ln w="12700">
            <a:solidFill>
              <a:srgbClr val="7B1538"/>
            </a:solidFill>
            <a:prstDash val="solid"/>
          </a:ln>
        </p:spPr>
      </p:sp>
      <p:sp>
        <p:nvSpPr>
          <p:cNvPr id="15" name="Text 12"/>
          <p:cNvSpPr/>
          <p:nvPr/>
        </p:nvSpPr>
        <p:spPr>
          <a:xfrm>
            <a:off x="6400800" y="2651760"/>
            <a:ext cx="5120640" cy="365760"/>
          </a:xfrm>
          <a:prstGeom prst="rect">
            <a:avLst/>
          </a:prstGeom>
          <a:noFill/>
          <a:ln/>
        </p:spPr>
        <p:txBody>
          <a:bodyPr wrap="square" lIns="0" tIns="0" rIns="0" bIns="0" rtlCol="0" anchor="ctr"/>
          <a:lstStyle/>
          <a:p>
            <a:pPr indent="0" marL="0">
              <a:buNone/>
            </a:pPr>
            <a:r>
              <a:rPr lang="en-US" sz="1500" b="1" dirty="0">
                <a:solidFill>
                  <a:srgbClr val="7B1538"/>
                </a:solidFill>
                <a:latin typeface="Calibri" pitchFamily="34" charset="0"/>
                <a:ea typeface="Calibri" pitchFamily="34" charset="-122"/>
                <a:cs typeface="Calibri" pitchFamily="34" charset="-120"/>
              </a:rPr>
              <a:t>The sync windfall</a:t>
            </a:r>
            <a:endParaRPr lang="en-US" sz="1500" dirty="0"/>
          </a:p>
        </p:txBody>
      </p:sp>
      <p:sp>
        <p:nvSpPr>
          <p:cNvPr id="16" name="Text 13"/>
          <p:cNvSpPr/>
          <p:nvPr/>
        </p:nvSpPr>
        <p:spPr>
          <a:xfrm>
            <a:off x="6400800" y="3017520"/>
            <a:ext cx="5120640" cy="1097280"/>
          </a:xfrm>
          <a:prstGeom prst="rect">
            <a:avLst/>
          </a:prstGeom>
          <a:noFill/>
          <a:ln/>
        </p:spPr>
        <p:txBody>
          <a:bodyPr wrap="square" lIns="0" tIns="0" rIns="0" bIns="0" rtlCol="0" anchor="ctr"/>
          <a:lstStyle/>
          <a:p>
            <a:pPr indent="0" marL="0">
              <a:buNone/>
            </a:pPr>
            <a:r>
              <a:rPr lang="en-US" sz="1200" dirty="0">
                <a:solidFill>
                  <a:srgbClr val="1F1F1F"/>
                </a:solidFill>
                <a:latin typeface="Calibri" pitchFamily="34" charset="0"/>
                <a:ea typeface="Calibri" pitchFamily="34" charset="-122"/>
                <a:cs typeface="Calibri" pitchFamily="34" charset="-120"/>
              </a:rPr>
              <a:t>Stable performer income disrupted by a one-off licence fee from advertising or film.</a:t>
            </a:r>
            <a:endParaRPr lang="en-US" sz="1200" dirty="0"/>
          </a:p>
        </p:txBody>
      </p:sp>
      <p:sp>
        <p:nvSpPr>
          <p:cNvPr id="17" name="Shape 14"/>
          <p:cNvSpPr/>
          <p:nvPr/>
        </p:nvSpPr>
        <p:spPr>
          <a:xfrm>
            <a:off x="640080" y="4343400"/>
            <a:ext cx="5440680" cy="1691640"/>
          </a:xfrm>
          <a:prstGeom prst="rect">
            <a:avLst/>
          </a:prstGeom>
          <a:solidFill>
            <a:srgbClr val="FFFFFF"/>
          </a:solidFill>
          <a:ln w="19050">
            <a:solidFill>
              <a:srgbClr val="7B1538"/>
            </a:solidFill>
            <a:prstDash val="solid"/>
          </a:ln>
        </p:spPr>
      </p:sp>
      <p:sp>
        <p:nvSpPr>
          <p:cNvPr id="18" name="Shape 15"/>
          <p:cNvSpPr/>
          <p:nvPr/>
        </p:nvSpPr>
        <p:spPr>
          <a:xfrm>
            <a:off x="640080" y="4343400"/>
            <a:ext cx="91440" cy="1691640"/>
          </a:xfrm>
          <a:prstGeom prst="rect">
            <a:avLst/>
          </a:prstGeom>
          <a:solidFill>
            <a:srgbClr val="7B1538"/>
          </a:solidFill>
          <a:ln w="12700">
            <a:solidFill>
              <a:srgbClr val="7B1538"/>
            </a:solidFill>
            <a:prstDash val="solid"/>
          </a:ln>
        </p:spPr>
      </p:sp>
      <p:sp>
        <p:nvSpPr>
          <p:cNvPr id="19" name="Text 16"/>
          <p:cNvSpPr/>
          <p:nvPr/>
        </p:nvSpPr>
        <p:spPr>
          <a:xfrm>
            <a:off x="868680" y="4480560"/>
            <a:ext cx="5120640" cy="365760"/>
          </a:xfrm>
          <a:prstGeom prst="rect">
            <a:avLst/>
          </a:prstGeom>
          <a:noFill/>
          <a:ln/>
        </p:spPr>
        <p:txBody>
          <a:bodyPr wrap="square" lIns="0" tIns="0" rIns="0" bIns="0" rtlCol="0" anchor="ctr"/>
          <a:lstStyle/>
          <a:p>
            <a:pPr indent="0" marL="0">
              <a:buNone/>
            </a:pPr>
            <a:r>
              <a:rPr lang="en-US" sz="1500" b="1" dirty="0">
                <a:solidFill>
                  <a:srgbClr val="7B1538"/>
                </a:solidFill>
                <a:latin typeface="Calibri" pitchFamily="34" charset="0"/>
                <a:ea typeface="Calibri" pitchFamily="34" charset="-122"/>
                <a:cs typeface="Calibri" pitchFamily="34" charset="-120"/>
              </a:rPr>
              <a:t>The international tour</a:t>
            </a:r>
            <a:endParaRPr lang="en-US" sz="1500" dirty="0"/>
          </a:p>
        </p:txBody>
      </p:sp>
      <p:sp>
        <p:nvSpPr>
          <p:cNvPr id="20" name="Text 17"/>
          <p:cNvSpPr/>
          <p:nvPr/>
        </p:nvSpPr>
        <p:spPr>
          <a:xfrm>
            <a:off x="868680" y="4846320"/>
            <a:ext cx="5120640" cy="1097280"/>
          </a:xfrm>
          <a:prstGeom prst="rect">
            <a:avLst/>
          </a:prstGeom>
          <a:noFill/>
          <a:ln/>
        </p:spPr>
        <p:txBody>
          <a:bodyPr wrap="square" lIns="0" tIns="0" rIns="0" bIns="0" rtlCol="0" anchor="ctr"/>
          <a:lstStyle/>
          <a:p>
            <a:pPr indent="0" marL="0">
              <a:buNone/>
            </a:pPr>
            <a:r>
              <a:rPr lang="en-US" sz="1200" dirty="0">
                <a:solidFill>
                  <a:srgbClr val="1F1F1F"/>
                </a:solidFill>
                <a:latin typeface="Calibri" pitchFamily="34" charset="0"/>
                <a:ea typeface="Calibri" pitchFamily="34" charset="-122"/>
                <a:cs typeface="Calibri" pitchFamily="34" charset="-120"/>
              </a:rPr>
              <a:t>Australian-resident artist undertakes a multi-country tour; large foreign-sourced TPI in one year.</a:t>
            </a:r>
            <a:endParaRPr lang="en-US" sz="1200" dirty="0"/>
          </a:p>
        </p:txBody>
      </p:sp>
      <p:sp>
        <p:nvSpPr>
          <p:cNvPr id="21" name="Shape 18"/>
          <p:cNvSpPr/>
          <p:nvPr/>
        </p:nvSpPr>
        <p:spPr>
          <a:xfrm>
            <a:off x="6172200" y="4343400"/>
            <a:ext cx="5440680" cy="1691640"/>
          </a:xfrm>
          <a:prstGeom prst="rect">
            <a:avLst/>
          </a:prstGeom>
          <a:solidFill>
            <a:srgbClr val="FFFFFF"/>
          </a:solidFill>
          <a:ln w="19050">
            <a:solidFill>
              <a:srgbClr val="7B1538"/>
            </a:solidFill>
            <a:prstDash val="solid"/>
          </a:ln>
        </p:spPr>
      </p:sp>
      <p:sp>
        <p:nvSpPr>
          <p:cNvPr id="22" name="Shape 19"/>
          <p:cNvSpPr/>
          <p:nvPr/>
        </p:nvSpPr>
        <p:spPr>
          <a:xfrm>
            <a:off x="6172200" y="4343400"/>
            <a:ext cx="91440" cy="1691640"/>
          </a:xfrm>
          <a:prstGeom prst="rect">
            <a:avLst/>
          </a:prstGeom>
          <a:solidFill>
            <a:srgbClr val="7B1538"/>
          </a:solidFill>
          <a:ln w="12700">
            <a:solidFill>
              <a:srgbClr val="7B1538"/>
            </a:solidFill>
            <a:prstDash val="solid"/>
          </a:ln>
        </p:spPr>
      </p:sp>
      <p:sp>
        <p:nvSpPr>
          <p:cNvPr id="23" name="Text 20"/>
          <p:cNvSpPr/>
          <p:nvPr/>
        </p:nvSpPr>
        <p:spPr>
          <a:xfrm>
            <a:off x="6400800" y="4480560"/>
            <a:ext cx="5120640" cy="365760"/>
          </a:xfrm>
          <a:prstGeom prst="rect">
            <a:avLst/>
          </a:prstGeom>
          <a:noFill/>
          <a:ln/>
        </p:spPr>
        <p:txBody>
          <a:bodyPr wrap="square" lIns="0" tIns="0" rIns="0" bIns="0" rtlCol="0" anchor="ctr"/>
          <a:lstStyle/>
          <a:p>
            <a:pPr indent="0" marL="0">
              <a:buNone/>
            </a:pPr>
            <a:r>
              <a:rPr lang="en-US" sz="1500" b="1" dirty="0">
                <a:solidFill>
                  <a:srgbClr val="7B1538"/>
                </a:solidFill>
                <a:latin typeface="Calibri" pitchFamily="34" charset="0"/>
                <a:ea typeface="Calibri" pitchFamily="34" charset="-122"/>
                <a:cs typeface="Calibri" pitchFamily="34" charset="-120"/>
              </a:rPr>
              <a:t>The publishing advance</a:t>
            </a:r>
            <a:endParaRPr lang="en-US" sz="1500" dirty="0"/>
          </a:p>
        </p:txBody>
      </p:sp>
      <p:sp>
        <p:nvSpPr>
          <p:cNvPr id="24" name="Text 21"/>
          <p:cNvSpPr/>
          <p:nvPr/>
        </p:nvSpPr>
        <p:spPr>
          <a:xfrm>
            <a:off x="6400800" y="4846320"/>
            <a:ext cx="5120640" cy="1097280"/>
          </a:xfrm>
          <a:prstGeom prst="rect">
            <a:avLst/>
          </a:prstGeom>
          <a:noFill/>
          <a:ln/>
        </p:spPr>
        <p:txBody>
          <a:bodyPr wrap="square" lIns="0" tIns="0" rIns="0" bIns="0" rtlCol="0" anchor="ctr"/>
          <a:lstStyle/>
          <a:p>
            <a:pPr indent="0" marL="0">
              <a:buNone/>
            </a:pPr>
            <a:r>
              <a:rPr lang="en-US" sz="1200" dirty="0">
                <a:solidFill>
                  <a:srgbClr val="1F1F1F"/>
                </a:solidFill>
                <a:latin typeface="Calibri" pitchFamily="34" charset="0"/>
                <a:ea typeface="Calibri" pitchFamily="34" charset="-122"/>
                <a:cs typeface="Calibri" pitchFamily="34" charset="-120"/>
              </a:rPr>
              <a:t>Multi-year advance assessable on receipt; subsequent royalties recoup but do not change derivation year.</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Industry Bodies on Source Documents</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What each one issues and why it matters</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2103120"/>
          <a:ext cx="10972800" cy="914400"/>
        </p:xfrm>
        <a:graphic>
          <a:graphicData uri="http://schemas.openxmlformats.org/drawingml/2006/table">
            <a:tbl>
              <a:tblPr/>
              <a:tblGrid>
                <a:gridCol w="2286000"/>
                <a:gridCol w="5029200"/>
                <a:gridCol w="3657600"/>
              </a:tblGrid>
              <a:tr h="50292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Body</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Role</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Document you receive</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r>
              <a:tr h="50292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APRA AMCOS</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Collects performance + mechanical royalties for songwriters and publishers</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Quarterly royalty statements by use and territory</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50292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PPCA</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Collects neighbouring rights royalties for performers and labels</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Annual distribution statements</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50292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ARIA</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Charts, awards, certification (NOT a collecting society)</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No income; possible taxable benefits</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50292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Distributors (Tunecore, DistroKid, AWAL, CD Baby)</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Aggregate streaming revenue from DSPs</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Periodic statements by platform + release</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50292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Music agents and managers</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Negotiate engagements; take 10 to 20 per cent commission</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Invoices for commission deducted from gross fees</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bl>
          </a:graphicData>
        </a:graphic>
      </p:graphicFrame>
      <p:sp>
        <p:nvSpPr>
          <p:cNvPr id="9" name="Shape 5"/>
          <p:cNvSpPr/>
          <p:nvPr/>
        </p:nvSpPr>
        <p:spPr>
          <a:xfrm>
            <a:off x="640080" y="5577840"/>
            <a:ext cx="10972800" cy="777240"/>
          </a:xfrm>
          <a:prstGeom prst="rect">
            <a:avLst/>
          </a:prstGeom>
          <a:solidFill>
            <a:srgbClr val="FFF4CE"/>
          </a:solidFill>
          <a:ln w="12700">
            <a:solidFill>
              <a:srgbClr val="C9A227"/>
            </a:solidFill>
            <a:prstDash val="solid"/>
          </a:ln>
        </p:spPr>
      </p:sp>
      <p:sp>
        <p:nvSpPr>
          <p:cNvPr id="10" name="Text 6"/>
          <p:cNvSpPr/>
          <p:nvPr/>
        </p:nvSpPr>
        <p:spPr>
          <a:xfrm>
            <a:off x="868680" y="5623560"/>
            <a:ext cx="10607040" cy="685800"/>
          </a:xfrm>
          <a:prstGeom prst="rect">
            <a:avLst/>
          </a:prstGeom>
          <a:noFill/>
          <a:ln/>
        </p:spPr>
        <p:txBody>
          <a:bodyPr wrap="square" lIns="0" tIns="0" rIns="0" bIns="0" rtlCol="0" anchor="ctr"/>
          <a:lstStyle/>
          <a:p>
            <a:pPr indent="0" marL="0">
              <a:buNone/>
            </a:pPr>
            <a:r>
              <a:rPr lang="en-US" sz="1200" b="1" dirty="0">
                <a:solidFill>
                  <a:srgbClr val="806000"/>
                </a:solidFill>
                <a:latin typeface="Calibri" pitchFamily="34" charset="0"/>
                <a:ea typeface="Calibri" pitchFamily="34" charset="-122"/>
                <a:cs typeface="Calibri" pitchFamily="34" charset="-120"/>
              </a:rPr>
              <a:t>PRACTICAL TIP: </a:t>
            </a:r>
            <a:pPr indent="0" marL="0">
              <a:buNone/>
            </a:pPr>
            <a:r>
              <a:rPr lang="en-US" sz="1200" dirty="0">
                <a:solidFill>
                  <a:srgbClr val="1F1F1F"/>
                </a:solidFill>
                <a:latin typeface="Calibri" pitchFamily="34" charset="0"/>
                <a:ea typeface="Calibri" pitchFamily="34" charset="-122"/>
                <a:cs typeface="Calibri" pitchFamily="34" charset="-120"/>
              </a:rPr>
              <a:t>Always request APRA AMCOS and PPCA statements direct from the client portal. Emailed statements are frequently lost or partial.</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Who Qualifies as a Special Professional</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Three of the s 405-25 categories apply to musicians</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Shape 5"/>
          <p:cNvSpPr/>
          <p:nvPr/>
        </p:nvSpPr>
        <p:spPr>
          <a:xfrm>
            <a:off x="640080" y="2194560"/>
            <a:ext cx="3621024" cy="3246120"/>
          </a:xfrm>
          <a:prstGeom prst="rect">
            <a:avLst/>
          </a:prstGeom>
          <a:solidFill>
            <a:srgbClr val="F2F4F9"/>
          </a:solidFill>
          <a:ln w="19050">
            <a:solidFill>
              <a:srgbClr val="1B2D5C"/>
            </a:solidFill>
            <a:prstDash val="solid"/>
          </a:ln>
        </p:spPr>
      </p:sp>
      <p:sp>
        <p:nvSpPr>
          <p:cNvPr id="9" name="Shape 6"/>
          <p:cNvSpPr/>
          <p:nvPr/>
        </p:nvSpPr>
        <p:spPr>
          <a:xfrm>
            <a:off x="640080" y="2194560"/>
            <a:ext cx="3621024" cy="548640"/>
          </a:xfrm>
          <a:prstGeom prst="rect">
            <a:avLst/>
          </a:prstGeom>
          <a:solidFill>
            <a:srgbClr val="1B2D5C"/>
          </a:solidFill>
          <a:ln w="12700">
            <a:solidFill>
              <a:srgbClr val="1B2D5C"/>
            </a:solidFill>
            <a:prstDash val="solid"/>
          </a:ln>
        </p:spPr>
      </p:sp>
      <p:sp>
        <p:nvSpPr>
          <p:cNvPr id="10" name="Text 7"/>
          <p:cNvSpPr/>
          <p:nvPr/>
        </p:nvSpPr>
        <p:spPr>
          <a:xfrm>
            <a:off x="777240" y="2240280"/>
            <a:ext cx="3383280" cy="41148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Performing Artist</a:t>
            </a:r>
            <a:endParaRPr lang="en-US" sz="1700" dirty="0"/>
          </a:p>
        </p:txBody>
      </p:sp>
      <p:sp>
        <p:nvSpPr>
          <p:cNvPr id="11" name="Text 8"/>
          <p:cNvSpPr/>
          <p:nvPr/>
        </p:nvSpPr>
        <p:spPr>
          <a:xfrm>
            <a:off x="777240" y="2788920"/>
            <a:ext cx="3383280" cy="320040"/>
          </a:xfrm>
          <a:prstGeom prst="rect">
            <a:avLst/>
          </a:prstGeom>
          <a:noFill/>
          <a:ln/>
        </p:spPr>
        <p:txBody>
          <a:bodyPr wrap="square" lIns="0" tIns="0" rIns="0" bIns="0" rtlCol="0" anchor="ctr"/>
          <a:lstStyle/>
          <a:p>
            <a:pPr indent="0" marL="0">
              <a:buNone/>
            </a:pPr>
            <a:r>
              <a:rPr lang="en-US" sz="1100" b="1" i="1" dirty="0">
                <a:solidFill>
                  <a:srgbClr val="7B1538"/>
                </a:solidFill>
                <a:latin typeface="Calibri" pitchFamily="34" charset="0"/>
                <a:ea typeface="Calibri" pitchFamily="34" charset="-122"/>
                <a:cs typeface="Calibri" pitchFamily="34" charset="-120"/>
              </a:rPr>
              <a:t>s 405-25(3)</a:t>
            </a:r>
            <a:endParaRPr lang="en-US" sz="1100" dirty="0"/>
          </a:p>
        </p:txBody>
      </p:sp>
      <p:sp>
        <p:nvSpPr>
          <p:cNvPr id="12" name="Text 9"/>
          <p:cNvSpPr/>
          <p:nvPr/>
        </p:nvSpPr>
        <p:spPr>
          <a:xfrm>
            <a:off x="777240" y="3200400"/>
            <a:ext cx="3383280" cy="2194560"/>
          </a:xfrm>
          <a:prstGeom prst="rect">
            <a:avLst/>
          </a:prstGeom>
          <a:noFill/>
          <a:ln/>
        </p:spPr>
        <p:txBody>
          <a:bodyPr wrap="square" lIns="0" tIns="0" rIns="0" bIns="0" rtlCol="0" anchor="t"/>
          <a:lstStyle/>
          <a:p>
            <a:pPr indent="0" marL="0">
              <a:buNone/>
            </a:pPr>
            <a:r>
              <a:rPr lang="en-US" sz="1200" dirty="0">
                <a:solidFill>
                  <a:srgbClr val="1F1F1F"/>
                </a:solidFill>
                <a:latin typeface="Calibri" pitchFamily="34" charset="0"/>
                <a:ea typeface="Calibri" pitchFamily="34" charset="-122"/>
                <a:cs typeface="Calibri" pitchFamily="34" charset="-120"/>
              </a:rPr>
              <a:t>An individual who performs or appears in a performance before an audience. Includes singers, instrumentalists, conductors, band members, session players, orchestral musicians.</a:t>
            </a:r>
            <a:endParaRPr lang="en-US" sz="1200" dirty="0"/>
          </a:p>
        </p:txBody>
      </p:sp>
      <p:sp>
        <p:nvSpPr>
          <p:cNvPr id="13" name="Shape 10"/>
          <p:cNvSpPr/>
          <p:nvPr/>
        </p:nvSpPr>
        <p:spPr>
          <a:xfrm>
            <a:off x="4352544" y="2194560"/>
            <a:ext cx="3621024" cy="3246120"/>
          </a:xfrm>
          <a:prstGeom prst="rect">
            <a:avLst/>
          </a:prstGeom>
          <a:solidFill>
            <a:srgbClr val="F2F4F9"/>
          </a:solidFill>
          <a:ln w="19050">
            <a:solidFill>
              <a:srgbClr val="1B2D5C"/>
            </a:solidFill>
            <a:prstDash val="solid"/>
          </a:ln>
        </p:spPr>
      </p:sp>
      <p:sp>
        <p:nvSpPr>
          <p:cNvPr id="14" name="Shape 11"/>
          <p:cNvSpPr/>
          <p:nvPr/>
        </p:nvSpPr>
        <p:spPr>
          <a:xfrm>
            <a:off x="4352544" y="2194560"/>
            <a:ext cx="3621024" cy="548640"/>
          </a:xfrm>
          <a:prstGeom prst="rect">
            <a:avLst/>
          </a:prstGeom>
          <a:solidFill>
            <a:srgbClr val="1B2D5C"/>
          </a:solidFill>
          <a:ln w="12700">
            <a:solidFill>
              <a:srgbClr val="1B2D5C"/>
            </a:solidFill>
            <a:prstDash val="solid"/>
          </a:ln>
        </p:spPr>
      </p:sp>
      <p:sp>
        <p:nvSpPr>
          <p:cNvPr id="15" name="Text 12"/>
          <p:cNvSpPr/>
          <p:nvPr/>
        </p:nvSpPr>
        <p:spPr>
          <a:xfrm>
            <a:off x="4489704" y="2240280"/>
            <a:ext cx="3383280" cy="41148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Author</a:t>
            </a:r>
            <a:endParaRPr lang="en-US" sz="1700" dirty="0"/>
          </a:p>
        </p:txBody>
      </p:sp>
      <p:sp>
        <p:nvSpPr>
          <p:cNvPr id="16" name="Text 13"/>
          <p:cNvSpPr/>
          <p:nvPr/>
        </p:nvSpPr>
        <p:spPr>
          <a:xfrm>
            <a:off x="4489704" y="2788920"/>
            <a:ext cx="3383280" cy="320040"/>
          </a:xfrm>
          <a:prstGeom prst="rect">
            <a:avLst/>
          </a:prstGeom>
          <a:noFill/>
          <a:ln/>
        </p:spPr>
        <p:txBody>
          <a:bodyPr wrap="square" lIns="0" tIns="0" rIns="0" bIns="0" rtlCol="0" anchor="ctr"/>
          <a:lstStyle/>
          <a:p>
            <a:pPr indent="0" marL="0">
              <a:buNone/>
            </a:pPr>
            <a:r>
              <a:rPr lang="en-US" sz="1100" b="1" i="1" dirty="0">
                <a:solidFill>
                  <a:srgbClr val="7B1538"/>
                </a:solidFill>
                <a:latin typeface="Calibri" pitchFamily="34" charset="0"/>
                <a:ea typeface="Calibri" pitchFamily="34" charset="-122"/>
                <a:cs typeface="Calibri" pitchFamily="34" charset="-120"/>
              </a:rPr>
              <a:t>s 405-25(2)</a:t>
            </a:r>
            <a:endParaRPr lang="en-US" sz="1100" dirty="0"/>
          </a:p>
        </p:txBody>
      </p:sp>
      <p:sp>
        <p:nvSpPr>
          <p:cNvPr id="17" name="Text 14"/>
          <p:cNvSpPr/>
          <p:nvPr/>
        </p:nvSpPr>
        <p:spPr>
          <a:xfrm>
            <a:off x="4489704" y="3200400"/>
            <a:ext cx="3383280" cy="2194560"/>
          </a:xfrm>
          <a:prstGeom prst="rect">
            <a:avLst/>
          </a:prstGeom>
          <a:noFill/>
          <a:ln/>
        </p:spPr>
        <p:txBody>
          <a:bodyPr wrap="square" lIns="0" tIns="0" rIns="0" bIns="0" rtlCol="0" anchor="t"/>
          <a:lstStyle/>
          <a:p>
            <a:pPr indent="0" marL="0">
              <a:buNone/>
            </a:pPr>
            <a:r>
              <a:rPr lang="en-US" sz="1200" dirty="0">
                <a:solidFill>
                  <a:srgbClr val="1F1F1F"/>
                </a:solidFill>
                <a:latin typeface="Calibri" pitchFamily="34" charset="0"/>
                <a:ea typeface="Calibri" pitchFamily="34" charset="-122"/>
                <a:cs typeface="Calibri" pitchFamily="34" charset="-120"/>
              </a:rPr>
              <a:t>An individual who is the author of a literary, dramatic, musical, or artistic work. Includes composers, songwriters, lyricists, arrangers of original works.</a:t>
            </a:r>
            <a:endParaRPr lang="en-US" sz="1200" dirty="0"/>
          </a:p>
        </p:txBody>
      </p:sp>
      <p:sp>
        <p:nvSpPr>
          <p:cNvPr id="18" name="Shape 15"/>
          <p:cNvSpPr/>
          <p:nvPr/>
        </p:nvSpPr>
        <p:spPr>
          <a:xfrm>
            <a:off x="8065008" y="2194560"/>
            <a:ext cx="3621024" cy="3246120"/>
          </a:xfrm>
          <a:prstGeom prst="rect">
            <a:avLst/>
          </a:prstGeom>
          <a:solidFill>
            <a:srgbClr val="F2F4F9"/>
          </a:solidFill>
          <a:ln w="19050">
            <a:solidFill>
              <a:srgbClr val="1B2D5C"/>
            </a:solidFill>
            <a:prstDash val="solid"/>
          </a:ln>
        </p:spPr>
      </p:sp>
      <p:sp>
        <p:nvSpPr>
          <p:cNvPr id="19" name="Shape 16"/>
          <p:cNvSpPr/>
          <p:nvPr/>
        </p:nvSpPr>
        <p:spPr>
          <a:xfrm>
            <a:off x="8065008" y="2194560"/>
            <a:ext cx="3621024" cy="548640"/>
          </a:xfrm>
          <a:prstGeom prst="rect">
            <a:avLst/>
          </a:prstGeom>
          <a:solidFill>
            <a:srgbClr val="1B2D5C"/>
          </a:solidFill>
          <a:ln w="12700">
            <a:solidFill>
              <a:srgbClr val="1B2D5C"/>
            </a:solidFill>
            <a:prstDash val="solid"/>
          </a:ln>
        </p:spPr>
      </p:sp>
      <p:sp>
        <p:nvSpPr>
          <p:cNvPr id="20" name="Text 17"/>
          <p:cNvSpPr/>
          <p:nvPr/>
        </p:nvSpPr>
        <p:spPr>
          <a:xfrm>
            <a:off x="8202168" y="2240280"/>
            <a:ext cx="3383280" cy="41148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Production Associate</a:t>
            </a:r>
            <a:endParaRPr lang="en-US" sz="1700" dirty="0"/>
          </a:p>
        </p:txBody>
      </p:sp>
      <p:sp>
        <p:nvSpPr>
          <p:cNvPr id="21" name="Text 18"/>
          <p:cNvSpPr/>
          <p:nvPr/>
        </p:nvSpPr>
        <p:spPr>
          <a:xfrm>
            <a:off x="8202168" y="2788920"/>
            <a:ext cx="3383280" cy="320040"/>
          </a:xfrm>
          <a:prstGeom prst="rect">
            <a:avLst/>
          </a:prstGeom>
          <a:noFill/>
          <a:ln/>
        </p:spPr>
        <p:txBody>
          <a:bodyPr wrap="square" lIns="0" tIns="0" rIns="0" bIns="0" rtlCol="0" anchor="ctr"/>
          <a:lstStyle/>
          <a:p>
            <a:pPr indent="0" marL="0">
              <a:buNone/>
            </a:pPr>
            <a:r>
              <a:rPr lang="en-US" sz="1100" b="1" i="1" dirty="0">
                <a:solidFill>
                  <a:srgbClr val="7B1538"/>
                </a:solidFill>
                <a:latin typeface="Calibri" pitchFamily="34" charset="0"/>
                <a:ea typeface="Calibri" pitchFamily="34" charset="-122"/>
                <a:cs typeface="Calibri" pitchFamily="34" charset="-120"/>
              </a:rPr>
              <a:t>s 405-25(4)</a:t>
            </a:r>
            <a:endParaRPr lang="en-US" sz="1100" dirty="0"/>
          </a:p>
        </p:txBody>
      </p:sp>
      <p:sp>
        <p:nvSpPr>
          <p:cNvPr id="22" name="Text 19"/>
          <p:cNvSpPr/>
          <p:nvPr/>
        </p:nvSpPr>
        <p:spPr>
          <a:xfrm>
            <a:off x="8202168" y="3200400"/>
            <a:ext cx="3383280" cy="2194560"/>
          </a:xfrm>
          <a:prstGeom prst="rect">
            <a:avLst/>
          </a:prstGeom>
          <a:noFill/>
          <a:ln/>
        </p:spPr>
        <p:txBody>
          <a:bodyPr wrap="square" lIns="0" tIns="0" rIns="0" bIns="0" rtlCol="0" anchor="t"/>
          <a:lstStyle/>
          <a:p>
            <a:pPr indent="0" marL="0">
              <a:buNone/>
            </a:pPr>
            <a:r>
              <a:rPr lang="en-US" sz="1200" dirty="0">
                <a:solidFill>
                  <a:srgbClr val="1F1F1F"/>
                </a:solidFill>
                <a:latin typeface="Calibri" pitchFamily="34" charset="0"/>
                <a:ea typeface="Calibri" pitchFamily="34" charset="-122"/>
                <a:cs typeface="Calibri" pitchFamily="34" charset="-120"/>
              </a:rPr>
              <a:t>An individual who provides artistic support to a performance or to the production of a sound recording. Includes record producers, music directors, artistic engineers.</a:t>
            </a:r>
            <a:endParaRPr lang="en-US" sz="1200" dirty="0"/>
          </a:p>
        </p:txBody>
      </p:sp>
      <p:sp>
        <p:nvSpPr>
          <p:cNvPr id="23" name="Text 20"/>
          <p:cNvSpPr/>
          <p:nvPr/>
        </p:nvSpPr>
        <p:spPr>
          <a:xfrm>
            <a:off x="640080" y="5623560"/>
            <a:ext cx="10972800" cy="777240"/>
          </a:xfrm>
          <a:prstGeom prst="rect">
            <a:avLst/>
          </a:prstGeom>
          <a:noFill/>
          <a:ln/>
        </p:spPr>
        <p:txBody>
          <a:bodyPr wrap="square" lIns="0" tIns="0" rIns="0" bIns="0" rtlCol="0" anchor="ctr"/>
          <a:lstStyle/>
          <a:p>
            <a:pPr indent="0" marL="0">
              <a:buNone/>
            </a:pPr>
            <a:r>
              <a:rPr lang="en-US" sz="1300" b="1" dirty="0">
                <a:solidFill>
                  <a:srgbClr val="7B1538"/>
                </a:solidFill>
                <a:latin typeface="Calibri" pitchFamily="34" charset="0"/>
                <a:ea typeface="Calibri" pitchFamily="34" charset="-122"/>
                <a:cs typeface="Calibri" pitchFamily="34" charset="-120"/>
              </a:rPr>
              <a:t>A single musician client often falls into more than one category at once. </a:t>
            </a:r>
            <a:pPr indent="0" marL="0">
              <a:buNone/>
            </a:pPr>
            <a:r>
              <a:rPr lang="en-US" sz="1300" dirty="0">
                <a:solidFill>
                  <a:srgbClr val="1F1F1F"/>
                </a:solidFill>
                <a:latin typeface="Calibri" pitchFamily="34" charset="0"/>
                <a:ea typeface="Calibri" pitchFamily="34" charset="-122"/>
                <a:cs typeface="Calibri" pitchFamily="34" charset="-120"/>
              </a:rPr>
              <a:t>A singer-songwriter who also produces records may qualify under all three. You do not need to apportion: any TPI dollar from a qualifying activity is in scope.</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The $2,500 Threshold and the First-Year Rule</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Two simple rules with significant consequences if missed</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Shape 5"/>
          <p:cNvSpPr/>
          <p:nvPr/>
        </p:nvSpPr>
        <p:spPr>
          <a:xfrm>
            <a:off x="640080" y="2103120"/>
            <a:ext cx="5212080" cy="4023360"/>
          </a:xfrm>
          <a:prstGeom prst="rect">
            <a:avLst/>
          </a:prstGeom>
          <a:solidFill>
            <a:srgbClr val="F5E6EA"/>
          </a:solidFill>
          <a:ln w="12700">
            <a:solidFill>
              <a:srgbClr val="7B1538"/>
            </a:solidFill>
            <a:prstDash val="solid"/>
          </a:ln>
        </p:spPr>
      </p:sp>
      <p:sp>
        <p:nvSpPr>
          <p:cNvPr id="9" name="Text 6"/>
          <p:cNvSpPr/>
          <p:nvPr/>
        </p:nvSpPr>
        <p:spPr>
          <a:xfrm>
            <a:off x="822960" y="2331720"/>
            <a:ext cx="4846320" cy="1097280"/>
          </a:xfrm>
          <a:prstGeom prst="rect">
            <a:avLst/>
          </a:prstGeom>
          <a:noFill/>
          <a:ln/>
        </p:spPr>
        <p:txBody>
          <a:bodyPr wrap="square" lIns="0" tIns="0" rIns="0" bIns="0" rtlCol="0" anchor="ctr"/>
          <a:lstStyle/>
          <a:p>
            <a:pPr algn="ctr" indent="0" marL="0">
              <a:buNone/>
            </a:pPr>
            <a:r>
              <a:rPr lang="en-US" sz="7200" b="1" dirty="0">
                <a:solidFill>
                  <a:srgbClr val="7B1538"/>
                </a:solidFill>
                <a:latin typeface="Calibri" pitchFamily="34" charset="0"/>
                <a:ea typeface="Calibri" pitchFamily="34" charset="-122"/>
                <a:cs typeface="Calibri" pitchFamily="34" charset="-120"/>
              </a:rPr>
              <a:t>$2,500</a:t>
            </a:r>
            <a:endParaRPr lang="en-US" sz="7200" dirty="0"/>
          </a:p>
        </p:txBody>
      </p:sp>
      <p:sp>
        <p:nvSpPr>
          <p:cNvPr id="10" name="Text 7"/>
          <p:cNvSpPr/>
          <p:nvPr/>
        </p:nvSpPr>
        <p:spPr>
          <a:xfrm>
            <a:off x="822960" y="3429000"/>
            <a:ext cx="4846320" cy="365760"/>
          </a:xfrm>
          <a:prstGeom prst="rect">
            <a:avLst/>
          </a:prstGeom>
          <a:noFill/>
          <a:ln/>
        </p:spPr>
        <p:txBody>
          <a:bodyPr wrap="square" lIns="0" tIns="0" rIns="0" bIns="0" rtlCol="0" anchor="ctr"/>
          <a:lstStyle/>
          <a:p>
            <a:pPr algn="ctr" indent="0" marL="0">
              <a:buNone/>
            </a:pPr>
            <a:r>
              <a:rPr lang="en-US" sz="1600" i="1" dirty="0">
                <a:solidFill>
                  <a:srgbClr val="595959"/>
                </a:solidFill>
                <a:latin typeface="Calibri" pitchFamily="34" charset="0"/>
                <a:ea typeface="Calibri" pitchFamily="34" charset="-122"/>
                <a:cs typeface="Calibri" pitchFamily="34" charset="-120"/>
              </a:rPr>
              <a:t>TPI threshold for eligibility</a:t>
            </a:r>
            <a:endParaRPr lang="en-US" sz="1600" dirty="0"/>
          </a:p>
        </p:txBody>
      </p:sp>
      <p:sp>
        <p:nvSpPr>
          <p:cNvPr id="11" name="Text 8"/>
          <p:cNvSpPr/>
          <p:nvPr/>
        </p:nvSpPr>
        <p:spPr>
          <a:xfrm>
            <a:off x="822960" y="3794760"/>
            <a:ext cx="4846320" cy="365760"/>
          </a:xfrm>
          <a:prstGeom prst="rect">
            <a:avLst/>
          </a:prstGeom>
          <a:noFill/>
          <a:ln/>
        </p:spPr>
        <p:txBody>
          <a:bodyPr wrap="square" lIns="0" tIns="0" rIns="0" bIns="0" rtlCol="0" anchor="ctr"/>
          <a:lstStyle/>
          <a:p>
            <a:pPr algn="ctr" indent="0" marL="0">
              <a:buNone/>
            </a:pPr>
            <a:r>
              <a:rPr lang="en-US" sz="1300" b="1" dirty="0">
                <a:solidFill>
                  <a:srgbClr val="1B2D5C"/>
                </a:solidFill>
                <a:latin typeface="Calibri" pitchFamily="34" charset="0"/>
                <a:ea typeface="Calibri" pitchFamily="34" charset="-122"/>
                <a:cs typeface="Calibri" pitchFamily="34" charset="-120"/>
              </a:rPr>
              <a:t>s 405-30 ITAA 1997</a:t>
            </a:r>
            <a:endParaRPr lang="en-US" sz="1300" dirty="0"/>
          </a:p>
        </p:txBody>
      </p:sp>
      <p:sp>
        <p:nvSpPr>
          <p:cNvPr id="12" name="Text 9"/>
          <p:cNvSpPr/>
          <p:nvPr/>
        </p:nvSpPr>
        <p:spPr>
          <a:xfrm>
            <a:off x="868680" y="4297680"/>
            <a:ext cx="4754880" cy="1737360"/>
          </a:xfrm>
          <a:prstGeom prst="rect">
            <a:avLst/>
          </a:prstGeom>
          <a:noFill/>
          <a:ln/>
        </p:spPr>
        <p:txBody>
          <a:bodyPr wrap="square" lIns="0" tIns="0" rIns="0" bIns="0" rtlCol="0" anchor="t"/>
          <a:lstStyle/>
          <a:p>
            <a:pPr indent="0" marL="0">
              <a:buNone/>
            </a:pPr>
            <a:r>
              <a:rPr lang="en-US" sz="1200" dirty="0">
                <a:solidFill>
                  <a:srgbClr val="1F1F1F"/>
                </a:solidFill>
                <a:latin typeface="Calibri" pitchFamily="34" charset="0"/>
                <a:ea typeface="Calibri" pitchFamily="34" charset="-122"/>
                <a:cs typeface="Calibri" pitchFamily="34" charset="-120"/>
              </a:rPr>
              <a:t>If TPI falls below $2,500 in a year, the client is not a special professional for that year. The year is treated as a zero in the four-year average. Below-threshold years before the first qualifying year do not enter the calculation.</a:t>
            </a:r>
            <a:endParaRPr lang="en-US" sz="1200" dirty="0"/>
          </a:p>
        </p:txBody>
      </p:sp>
      <p:sp>
        <p:nvSpPr>
          <p:cNvPr id="13" name="Shape 10"/>
          <p:cNvSpPr/>
          <p:nvPr/>
        </p:nvSpPr>
        <p:spPr>
          <a:xfrm>
            <a:off x="6080760" y="2103120"/>
            <a:ext cx="5532120" cy="4023360"/>
          </a:xfrm>
          <a:prstGeom prst="rect">
            <a:avLst/>
          </a:prstGeom>
          <a:solidFill>
            <a:srgbClr val="FBE5D6"/>
          </a:solidFill>
          <a:ln w="19050">
            <a:solidFill>
              <a:srgbClr val="C00000"/>
            </a:solidFill>
            <a:prstDash val="solid"/>
          </a:ln>
        </p:spPr>
      </p:sp>
      <p:sp>
        <p:nvSpPr>
          <p:cNvPr id="14" name="Text 11"/>
          <p:cNvSpPr/>
          <p:nvPr/>
        </p:nvSpPr>
        <p:spPr>
          <a:xfrm>
            <a:off x="6263640" y="2240280"/>
            <a:ext cx="5166360" cy="320040"/>
          </a:xfrm>
          <a:prstGeom prst="rect">
            <a:avLst/>
          </a:prstGeom>
          <a:noFill/>
          <a:ln/>
        </p:spPr>
        <p:txBody>
          <a:bodyPr wrap="square" lIns="0" tIns="0" rIns="0" bIns="0" rtlCol="0" anchor="ctr"/>
          <a:lstStyle/>
          <a:p>
            <a:pPr indent="0" marL="0">
              <a:buNone/>
            </a:pPr>
            <a:r>
              <a:rPr lang="en-US" sz="1300" b="1" spc="400" kern="0" dirty="0">
                <a:solidFill>
                  <a:srgbClr val="C00000"/>
                </a:solidFill>
                <a:latin typeface="Calibri" pitchFamily="34" charset="0"/>
                <a:ea typeface="Calibri" pitchFamily="34" charset="-122"/>
                <a:cs typeface="Calibri" pitchFamily="34" charset="-120"/>
              </a:rPr>
              <a:t>REVIEWER TRAP</a:t>
            </a:r>
            <a:endParaRPr lang="en-US" sz="1300" dirty="0"/>
          </a:p>
        </p:txBody>
      </p:sp>
      <p:sp>
        <p:nvSpPr>
          <p:cNvPr id="15" name="Text 12"/>
          <p:cNvSpPr/>
          <p:nvPr/>
        </p:nvSpPr>
        <p:spPr>
          <a:xfrm>
            <a:off x="6263640" y="2606040"/>
            <a:ext cx="5166360" cy="457200"/>
          </a:xfrm>
          <a:prstGeom prst="rect">
            <a:avLst/>
          </a:prstGeom>
          <a:noFill/>
          <a:ln/>
        </p:spPr>
        <p:txBody>
          <a:bodyPr wrap="square" lIns="0" tIns="0" rIns="0" bIns="0" rtlCol="0" anchor="ctr"/>
          <a:lstStyle/>
          <a:p>
            <a:pPr indent="0" marL="0">
              <a:buNone/>
            </a:pPr>
            <a:r>
              <a:rPr lang="en-US" sz="1800" b="1" dirty="0">
                <a:solidFill>
                  <a:srgbClr val="C00000"/>
                </a:solidFill>
                <a:latin typeface="Calibri" pitchFamily="34" charset="0"/>
                <a:ea typeface="Calibri" pitchFamily="34" charset="-122"/>
                <a:cs typeface="Calibri" pitchFamily="34" charset="-120"/>
              </a:rPr>
              <a:t>Identify the FIRST qualifying year</a:t>
            </a:r>
            <a:endParaRPr lang="en-US" sz="1800" dirty="0"/>
          </a:p>
        </p:txBody>
      </p:sp>
      <p:sp>
        <p:nvSpPr>
          <p:cNvPr id="16" name="Text 13"/>
          <p:cNvSpPr/>
          <p:nvPr/>
        </p:nvSpPr>
        <p:spPr>
          <a:xfrm>
            <a:off x="6263640" y="3154680"/>
            <a:ext cx="5166360" cy="2834640"/>
          </a:xfrm>
          <a:prstGeom prst="rect">
            <a:avLst/>
          </a:prstGeom>
          <a:noFill/>
          <a:ln/>
        </p:spPr>
        <p:txBody>
          <a:bodyPr wrap="square" rtlCol="0" anchor="ctr"/>
          <a:lstStyle/>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The first year the client reached $2,500 of TPI is the base year for all subsequent averaging.</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If you treat the year you START preparing for the client as their first year, all subsequent calculations are wrong.</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Interview the client about their full music career history, even if you have only seen the last two or three returns.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Document the first-year identification on the workpaper cover.</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Amend prior returns only within the s 170 ITAA 1936 amendment period (typically 2 or 4 years).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Edge Cases: Who Is In and Who Is Out</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Spot the boundary cases before the ATO does</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40080" y="2103120"/>
          <a:ext cx="10972800" cy="914400"/>
        </p:xfrm>
        <a:graphic>
          <a:graphicData uri="http://schemas.openxmlformats.org/drawingml/2006/table">
            <a:tbl>
              <a:tblPr/>
              <a:tblGrid>
                <a:gridCol w="4114800"/>
                <a:gridCol w="2286000"/>
                <a:gridCol w="4572000"/>
              </a:tblGrid>
              <a:tr h="384048">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Scenario</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Division 405?</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Why</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r>
              <a:tr h="384048">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Private music teacher only</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b="1" dirty="0">
                          <a:solidFill>
                            <a:srgbClr val="C00000"/>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Teaching is not performing, authoring, or producing</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84048">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Music teacher who also gigs weekends</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b="1" dirty="0">
                          <a:solidFill>
                            <a:srgbClr val="375623"/>
                          </a:solidFill>
                          <a:latin typeface="Calibri" pitchFamily="34" charset="0"/>
                          <a:ea typeface="Calibri" pitchFamily="34" charset="-122"/>
                          <a:cs typeface="Calibri" pitchFamily="34" charset="-120"/>
                        </a:rPr>
                        <a:t>Yes (gig income only)</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Gig income qualifies; teaching is non-TPI</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84048">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Songwriter with no live performance</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b="1" dirty="0">
                          <a:solidFill>
                            <a:srgbClr val="375623"/>
                          </a:solidFill>
                          <a:latin typeface="Calibri" pitchFamily="34" charset="0"/>
                          <a:ea typeface="Calibri" pitchFamily="34" charset="-122"/>
                          <a:cs typeface="Calibri" pitchFamily="34" charset="-120"/>
                        </a:rPr>
                        <a:t>Yes</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Authorship of musical works qualifies (s 405-25(2))</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84048">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DJ in a nightclub or wedding</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b="1" dirty="0">
                          <a:solidFill>
                            <a:srgbClr val="375623"/>
                          </a:solidFill>
                          <a:latin typeface="Calibri" pitchFamily="34" charset="0"/>
                          <a:ea typeface="Calibri" pitchFamily="34" charset="-122"/>
                          <a:cs typeface="Calibri" pitchFamily="34" charset="-120"/>
                        </a:rPr>
                        <a:t>Yes</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Live DJ sets are performances before an audience</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84048">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Music critic / journalist</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b="1" dirty="0">
                          <a:solidFill>
                            <a:srgbClr val="C00000"/>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Not an author of musical works; not a performer</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84048">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Recording engineer (purely technical)</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b="1" dirty="0">
                          <a:solidFill>
                            <a:srgbClr val="C00000"/>
                          </a:solidFill>
                          <a:latin typeface="Calibri" pitchFamily="34" charset="0"/>
                          <a:ea typeface="Calibri" pitchFamily="34" charset="-122"/>
                          <a:cs typeface="Calibri" pitchFamily="34" charset="-120"/>
                        </a:rPr>
                        <a:t>Usually no</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s 405-25(4) requires an artistic contribution</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84048">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Recording engineer who also produces</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b="1" dirty="0">
                          <a:solidFill>
                            <a:srgbClr val="375623"/>
                          </a:solidFill>
                          <a:latin typeface="Calibri" pitchFamily="34" charset="0"/>
                          <a:ea typeface="Calibri" pitchFamily="34" charset="-122"/>
                          <a:cs typeface="Calibri" pitchFamily="34" charset="-120"/>
                        </a:rPr>
                        <a:t>Usually yes</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Producing involves shaping the artistic outcome</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84048">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Session musician on salary</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b="1" dirty="0">
                          <a:solidFill>
                            <a:srgbClr val="375623"/>
                          </a:solidFill>
                          <a:latin typeface="Calibri" pitchFamily="34" charset="0"/>
                          <a:ea typeface="Calibri" pitchFamily="34" charset="-122"/>
                          <a:cs typeface="Calibri" pitchFamily="34" charset="-120"/>
                        </a:rPr>
                        <a:t>Yes</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Salary mode of payment does not change activity character</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84048">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Music therapist</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b="1" dirty="0">
                          <a:solidFill>
                            <a:srgbClr val="C00000"/>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Allied health classification; not a qualifying activity</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What IS Taxable Professional Income</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Income streams that count toward TPI for a musician</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Shape 5"/>
          <p:cNvSpPr/>
          <p:nvPr/>
        </p:nvSpPr>
        <p:spPr>
          <a:xfrm>
            <a:off x="640080" y="2194560"/>
            <a:ext cx="3621024" cy="4069080"/>
          </a:xfrm>
          <a:prstGeom prst="rect">
            <a:avLst/>
          </a:prstGeom>
          <a:solidFill>
            <a:srgbClr val="FFFFFF"/>
          </a:solidFill>
          <a:ln w="19050">
            <a:solidFill>
              <a:srgbClr val="7B1538"/>
            </a:solidFill>
            <a:prstDash val="solid"/>
          </a:ln>
        </p:spPr>
      </p:sp>
      <p:sp>
        <p:nvSpPr>
          <p:cNvPr id="9" name="Shape 6"/>
          <p:cNvSpPr/>
          <p:nvPr/>
        </p:nvSpPr>
        <p:spPr>
          <a:xfrm>
            <a:off x="640080" y="2194560"/>
            <a:ext cx="3621024" cy="502920"/>
          </a:xfrm>
          <a:prstGeom prst="rect">
            <a:avLst/>
          </a:prstGeom>
          <a:solidFill>
            <a:srgbClr val="7B1538"/>
          </a:solidFill>
          <a:ln w="12700">
            <a:solidFill>
              <a:srgbClr val="7B1538"/>
            </a:solidFill>
            <a:prstDash val="solid"/>
          </a:ln>
        </p:spPr>
      </p:sp>
      <p:sp>
        <p:nvSpPr>
          <p:cNvPr id="10" name="Text 7"/>
          <p:cNvSpPr/>
          <p:nvPr/>
        </p:nvSpPr>
        <p:spPr>
          <a:xfrm>
            <a:off x="777240" y="2240280"/>
            <a:ext cx="3383280" cy="41148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Live Performance</a:t>
            </a:r>
            <a:endParaRPr lang="en-US" sz="1600" dirty="0"/>
          </a:p>
        </p:txBody>
      </p:sp>
      <p:sp>
        <p:nvSpPr>
          <p:cNvPr id="11" name="Text 8"/>
          <p:cNvSpPr/>
          <p:nvPr/>
        </p:nvSpPr>
        <p:spPr>
          <a:xfrm>
            <a:off x="822960" y="2834640"/>
            <a:ext cx="3337560" cy="3291840"/>
          </a:xfrm>
          <a:prstGeom prst="rect">
            <a:avLst/>
          </a:prstGeom>
          <a:noFill/>
          <a:ln/>
        </p:spPr>
        <p:txBody>
          <a:bodyPr wrap="square" rtlCol="0" anchor="ctr"/>
          <a:lstStyle/>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Touring fees and headline guarantees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Concert door-share arrangements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Festival appearance fees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Corporate and private event fees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Session player fees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Conducting fees</a:t>
            </a:r>
            <a:endParaRPr lang="en-US" sz="1200" dirty="0"/>
          </a:p>
        </p:txBody>
      </p:sp>
      <p:sp>
        <p:nvSpPr>
          <p:cNvPr id="12" name="Shape 9"/>
          <p:cNvSpPr/>
          <p:nvPr/>
        </p:nvSpPr>
        <p:spPr>
          <a:xfrm>
            <a:off x="4352544" y="2194560"/>
            <a:ext cx="3621024" cy="4069080"/>
          </a:xfrm>
          <a:prstGeom prst="rect">
            <a:avLst/>
          </a:prstGeom>
          <a:solidFill>
            <a:srgbClr val="FFFFFF"/>
          </a:solidFill>
          <a:ln w="19050">
            <a:solidFill>
              <a:srgbClr val="7B1538"/>
            </a:solidFill>
            <a:prstDash val="solid"/>
          </a:ln>
        </p:spPr>
      </p:sp>
      <p:sp>
        <p:nvSpPr>
          <p:cNvPr id="13" name="Shape 10"/>
          <p:cNvSpPr/>
          <p:nvPr/>
        </p:nvSpPr>
        <p:spPr>
          <a:xfrm>
            <a:off x="4352544" y="2194560"/>
            <a:ext cx="3621024" cy="502920"/>
          </a:xfrm>
          <a:prstGeom prst="rect">
            <a:avLst/>
          </a:prstGeom>
          <a:solidFill>
            <a:srgbClr val="7B1538"/>
          </a:solidFill>
          <a:ln w="12700">
            <a:solidFill>
              <a:srgbClr val="7B1538"/>
            </a:solidFill>
            <a:prstDash val="solid"/>
          </a:ln>
        </p:spPr>
      </p:sp>
      <p:sp>
        <p:nvSpPr>
          <p:cNvPr id="14" name="Text 11"/>
          <p:cNvSpPr/>
          <p:nvPr/>
        </p:nvSpPr>
        <p:spPr>
          <a:xfrm>
            <a:off x="4489704" y="2240280"/>
            <a:ext cx="3383280" cy="41148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Recording &amp; Royalties</a:t>
            </a:r>
            <a:endParaRPr lang="en-US" sz="1600" dirty="0"/>
          </a:p>
        </p:txBody>
      </p:sp>
      <p:sp>
        <p:nvSpPr>
          <p:cNvPr id="15" name="Text 12"/>
          <p:cNvSpPr/>
          <p:nvPr/>
        </p:nvSpPr>
        <p:spPr>
          <a:xfrm>
            <a:off x="4535424" y="2834640"/>
            <a:ext cx="3337560" cy="3291840"/>
          </a:xfrm>
          <a:prstGeom prst="rect">
            <a:avLst/>
          </a:prstGeom>
          <a:noFill/>
          <a:ln/>
        </p:spPr>
        <p:txBody>
          <a:bodyPr wrap="square" rtlCol="0" anchor="ctr"/>
          <a:lstStyle/>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Mechanical royalties (APRA AMCOS)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Streaming royalties (DSP)</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Performance royalties (radio, TV)</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Neighbouring rights (PPCA)</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Producer points on recordings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Master use licensing</a:t>
            </a:r>
            <a:endParaRPr lang="en-US" sz="1200" dirty="0"/>
          </a:p>
        </p:txBody>
      </p:sp>
      <p:sp>
        <p:nvSpPr>
          <p:cNvPr id="16" name="Shape 13"/>
          <p:cNvSpPr/>
          <p:nvPr/>
        </p:nvSpPr>
        <p:spPr>
          <a:xfrm>
            <a:off x="8065008" y="2194560"/>
            <a:ext cx="3621024" cy="4069080"/>
          </a:xfrm>
          <a:prstGeom prst="rect">
            <a:avLst/>
          </a:prstGeom>
          <a:solidFill>
            <a:srgbClr val="FFFFFF"/>
          </a:solidFill>
          <a:ln w="19050">
            <a:solidFill>
              <a:srgbClr val="7B1538"/>
            </a:solidFill>
            <a:prstDash val="solid"/>
          </a:ln>
        </p:spPr>
      </p:sp>
      <p:sp>
        <p:nvSpPr>
          <p:cNvPr id="17" name="Shape 14"/>
          <p:cNvSpPr/>
          <p:nvPr/>
        </p:nvSpPr>
        <p:spPr>
          <a:xfrm>
            <a:off x="8065008" y="2194560"/>
            <a:ext cx="3621024" cy="502920"/>
          </a:xfrm>
          <a:prstGeom prst="rect">
            <a:avLst/>
          </a:prstGeom>
          <a:solidFill>
            <a:srgbClr val="7B1538"/>
          </a:solidFill>
          <a:ln w="12700">
            <a:solidFill>
              <a:srgbClr val="7B1538"/>
            </a:solidFill>
            <a:prstDash val="solid"/>
          </a:ln>
        </p:spPr>
      </p:sp>
      <p:sp>
        <p:nvSpPr>
          <p:cNvPr id="18" name="Text 15"/>
          <p:cNvSpPr/>
          <p:nvPr/>
        </p:nvSpPr>
        <p:spPr>
          <a:xfrm>
            <a:off x="8202168" y="2240280"/>
            <a:ext cx="3383280" cy="41148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Composition &amp; Other</a:t>
            </a:r>
            <a:endParaRPr lang="en-US" sz="1600" dirty="0"/>
          </a:p>
        </p:txBody>
      </p:sp>
      <p:sp>
        <p:nvSpPr>
          <p:cNvPr id="19" name="Text 16"/>
          <p:cNvSpPr/>
          <p:nvPr/>
        </p:nvSpPr>
        <p:spPr>
          <a:xfrm>
            <a:off x="8247888" y="2834640"/>
            <a:ext cx="3337560" cy="3291840"/>
          </a:xfrm>
          <a:prstGeom prst="rect">
            <a:avLst/>
          </a:prstGeom>
          <a:noFill/>
          <a:ln/>
        </p:spPr>
        <p:txBody>
          <a:bodyPr wrap="square" rtlCol="0" anchor="ctr"/>
          <a:lstStyle/>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Synchronisation licence fees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Sheet music + folio royalties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Commissioning fees</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Publishing advances (on receipt)</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Endorsements (where conditional)</a:t>
            </a:r>
            <a:endParaRPr lang="en-US" sz="1200" dirty="0"/>
          </a:p>
          <a:p>
            <a:pPr marL="342900" indent="-342900">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Most creative grants and prizes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What is NOT TPI</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Apportionment is the norm: almost no musician return is 100 per cent TPI</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40080" y="2103120"/>
          <a:ext cx="10972800" cy="914400"/>
        </p:xfrm>
        <a:graphic>
          <a:graphicData uri="http://schemas.openxmlformats.org/drawingml/2006/table">
            <a:tbl>
              <a:tblPr/>
              <a:tblGrid>
                <a:gridCol w="5029200"/>
                <a:gridCol w="5943600"/>
              </a:tblGrid>
              <a:tr h="41148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Income stream</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Why excluded</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r>
              <a:tr h="41148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Private music tuition (studio teaching)</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Not a qualifying activity under s 405-25</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41148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Music journalism, criticism, reviewing</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Not author of musical works; not performer</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41148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Capital gain on sale of instruments</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Statutory exclusion under s 405-20</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41148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Capital gain on sale of music catalogue (where capital)</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Capital, not income (watch character of receipt)</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41148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Salary as a music administrator</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Administrative role, not performing or producing</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41148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Investment income (interest, dividends, rent)</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Not derived from qualifying activity</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41148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Government support payments (JobKeeper, etc.)</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Government support, not from qualifying activity</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41148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Workers compensation and personal injury payouts</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Compensation, not from qualifying activity</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bl>
          </a:graphicData>
        </a:graphic>
      </p:graphicFrame>
      <p:sp>
        <p:nvSpPr>
          <p:cNvPr id="9" name="Shape 5"/>
          <p:cNvSpPr/>
          <p:nvPr/>
        </p:nvSpPr>
        <p:spPr>
          <a:xfrm>
            <a:off x="640080" y="5852160"/>
            <a:ext cx="10972800" cy="502920"/>
          </a:xfrm>
          <a:prstGeom prst="rect">
            <a:avLst/>
          </a:prstGeom>
          <a:solidFill>
            <a:srgbClr val="E2EFDA"/>
          </a:solidFill>
          <a:ln w="12700">
            <a:solidFill>
              <a:srgbClr val="375623"/>
            </a:solidFill>
            <a:prstDash val="solid"/>
          </a:ln>
        </p:spPr>
      </p:sp>
      <p:sp>
        <p:nvSpPr>
          <p:cNvPr id="10" name="Text 6"/>
          <p:cNvSpPr/>
          <p:nvPr/>
        </p:nvSpPr>
        <p:spPr>
          <a:xfrm>
            <a:off x="868680" y="5870448"/>
            <a:ext cx="10607040" cy="457200"/>
          </a:xfrm>
          <a:prstGeom prst="rect">
            <a:avLst/>
          </a:prstGeom>
          <a:noFill/>
          <a:ln/>
        </p:spPr>
        <p:txBody>
          <a:bodyPr wrap="square" lIns="0" tIns="0" rIns="0" bIns="0" rtlCol="0" anchor="ctr"/>
          <a:lstStyle/>
          <a:p>
            <a:pPr indent="0" marL="0">
              <a:buNone/>
            </a:pPr>
            <a:r>
              <a:rPr lang="en-US" sz="1200" b="1" dirty="0">
                <a:solidFill>
                  <a:srgbClr val="375623"/>
                </a:solidFill>
                <a:latin typeface="Calibri" pitchFamily="34" charset="0"/>
                <a:ea typeface="Calibri" pitchFamily="34" charset="-122"/>
                <a:cs typeface="Calibri" pitchFamily="34" charset="-120"/>
              </a:rPr>
              <a:t>WORKPAPER RULE: </a:t>
            </a:r>
            <a:pPr indent="0" marL="0">
              <a:buNone/>
            </a:pPr>
            <a:r>
              <a:rPr lang="en-US" sz="1200" dirty="0">
                <a:solidFill>
                  <a:srgbClr val="1F1F1F"/>
                </a:solidFill>
                <a:latin typeface="Calibri" pitchFamily="34" charset="0"/>
                <a:ea typeface="Calibri" pitchFamily="34" charset="-122"/>
                <a:cs typeface="Calibri" pitchFamily="34" charset="-120"/>
              </a:rPr>
              <a:t>Your workpaper must show: total assessable income MINUS non-TPI items EQUALS TPI used in AASPI calc.</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The AASPI Mechanism</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How the averaging benefit is calculated</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Shape 5"/>
          <p:cNvSpPr/>
          <p:nvPr/>
        </p:nvSpPr>
        <p:spPr>
          <a:xfrm>
            <a:off x="640080" y="2103120"/>
            <a:ext cx="10972800" cy="1280160"/>
          </a:xfrm>
          <a:prstGeom prst="rect">
            <a:avLst/>
          </a:prstGeom>
          <a:solidFill>
            <a:srgbClr val="F2F2F2"/>
          </a:solidFill>
          <a:ln w="12700">
            <a:solidFill>
              <a:srgbClr val="CCCCCC"/>
            </a:solidFill>
            <a:prstDash val="solid"/>
          </a:ln>
        </p:spPr>
      </p:sp>
      <p:sp>
        <p:nvSpPr>
          <p:cNvPr id="9" name="Text 6"/>
          <p:cNvSpPr/>
          <p:nvPr/>
        </p:nvSpPr>
        <p:spPr>
          <a:xfrm>
            <a:off x="868680" y="2194560"/>
            <a:ext cx="10607040" cy="274320"/>
          </a:xfrm>
          <a:prstGeom prst="rect">
            <a:avLst/>
          </a:prstGeom>
          <a:noFill/>
          <a:ln/>
        </p:spPr>
        <p:txBody>
          <a:bodyPr wrap="square" lIns="0" tIns="0" rIns="0" bIns="0" rtlCol="0" anchor="ctr"/>
          <a:lstStyle/>
          <a:p>
            <a:pPr indent="0" marL="0">
              <a:buNone/>
            </a:pPr>
            <a:r>
              <a:rPr lang="en-US" sz="1200" b="1" dirty="0">
                <a:solidFill>
                  <a:srgbClr val="1B2D5C"/>
                </a:solidFill>
                <a:latin typeface="Calibri" pitchFamily="34" charset="0"/>
                <a:ea typeface="Calibri" pitchFamily="34" charset="-122"/>
                <a:cs typeface="Calibri" pitchFamily="34" charset="-120"/>
              </a:rPr>
              <a:t>Average TPI</a:t>
            </a:r>
            <a:endParaRPr lang="en-US" sz="1200" dirty="0"/>
          </a:p>
        </p:txBody>
      </p:sp>
      <p:sp>
        <p:nvSpPr>
          <p:cNvPr id="10" name="Text 7"/>
          <p:cNvSpPr/>
          <p:nvPr/>
        </p:nvSpPr>
        <p:spPr>
          <a:xfrm>
            <a:off x="868680" y="2468880"/>
            <a:ext cx="10607040" cy="320040"/>
          </a:xfrm>
          <a:prstGeom prst="rect">
            <a:avLst/>
          </a:prstGeom>
          <a:noFill/>
          <a:ln/>
        </p:spPr>
        <p:txBody>
          <a:bodyPr wrap="square" lIns="0" tIns="0" rIns="0" bIns="0" rtlCol="0" anchor="ctr"/>
          <a:lstStyle/>
          <a:p>
            <a:pPr indent="0" marL="0">
              <a:buNone/>
            </a:pPr>
            <a:r>
              <a:rPr lang="en-US" sz="1600" b="1" dirty="0">
                <a:solidFill>
                  <a:srgbClr val="7B1538"/>
                </a:solidFill>
                <a:latin typeface="Consolas" pitchFamily="34" charset="0"/>
                <a:ea typeface="Consolas" pitchFamily="34" charset="-122"/>
                <a:cs typeface="Consolas" pitchFamily="34" charset="-120"/>
              </a:rPr>
              <a:t>=  (Sum of prior four years' TPI)  /  4</a:t>
            </a:r>
            <a:endParaRPr lang="en-US" sz="1600" dirty="0"/>
          </a:p>
        </p:txBody>
      </p:sp>
      <p:sp>
        <p:nvSpPr>
          <p:cNvPr id="11" name="Text 8"/>
          <p:cNvSpPr/>
          <p:nvPr/>
        </p:nvSpPr>
        <p:spPr>
          <a:xfrm>
            <a:off x="868680" y="2834640"/>
            <a:ext cx="10607040" cy="274320"/>
          </a:xfrm>
          <a:prstGeom prst="rect">
            <a:avLst/>
          </a:prstGeom>
          <a:noFill/>
          <a:ln/>
        </p:spPr>
        <p:txBody>
          <a:bodyPr wrap="square" lIns="0" tIns="0" rIns="0" bIns="0" rtlCol="0" anchor="ctr"/>
          <a:lstStyle/>
          <a:p>
            <a:pPr indent="0" marL="0">
              <a:buNone/>
            </a:pPr>
            <a:r>
              <a:rPr lang="en-US" sz="1200" b="1" dirty="0">
                <a:solidFill>
                  <a:srgbClr val="1B2D5C"/>
                </a:solidFill>
                <a:latin typeface="Calibri" pitchFamily="34" charset="0"/>
                <a:ea typeface="Calibri" pitchFamily="34" charset="-122"/>
                <a:cs typeface="Calibri" pitchFamily="34" charset="-120"/>
              </a:rPr>
              <a:t>AASPI</a:t>
            </a:r>
            <a:endParaRPr lang="en-US" sz="1200" dirty="0"/>
          </a:p>
        </p:txBody>
      </p:sp>
      <p:sp>
        <p:nvSpPr>
          <p:cNvPr id="12" name="Text 9"/>
          <p:cNvSpPr/>
          <p:nvPr/>
        </p:nvSpPr>
        <p:spPr>
          <a:xfrm>
            <a:off x="868680" y="3063240"/>
            <a:ext cx="10607040" cy="320040"/>
          </a:xfrm>
          <a:prstGeom prst="rect">
            <a:avLst/>
          </a:prstGeom>
          <a:noFill/>
          <a:ln/>
        </p:spPr>
        <p:txBody>
          <a:bodyPr wrap="square" lIns="0" tIns="0" rIns="0" bIns="0" rtlCol="0" anchor="ctr"/>
          <a:lstStyle/>
          <a:p>
            <a:pPr indent="0" marL="0">
              <a:buNone/>
            </a:pPr>
            <a:r>
              <a:rPr lang="en-US" sz="1600" b="1" dirty="0">
                <a:solidFill>
                  <a:srgbClr val="7B1538"/>
                </a:solidFill>
                <a:latin typeface="Consolas" pitchFamily="34" charset="0"/>
                <a:ea typeface="Consolas" pitchFamily="34" charset="-122"/>
                <a:cs typeface="Consolas" pitchFamily="34" charset="-120"/>
              </a:rPr>
              <a:t>=  max( 0 ,  Current Year TPI  minus  Average TPI )</a:t>
            </a:r>
            <a:endParaRPr lang="en-US" sz="1600" dirty="0"/>
          </a:p>
        </p:txBody>
      </p:sp>
      <p:sp>
        <p:nvSpPr>
          <p:cNvPr id="13" name="Text 10"/>
          <p:cNvSpPr/>
          <p:nvPr/>
        </p:nvSpPr>
        <p:spPr>
          <a:xfrm>
            <a:off x="640080" y="3611880"/>
            <a:ext cx="10972800" cy="320040"/>
          </a:xfrm>
          <a:prstGeom prst="rect">
            <a:avLst/>
          </a:prstGeom>
          <a:noFill/>
          <a:ln/>
        </p:spPr>
        <p:txBody>
          <a:bodyPr wrap="square" lIns="0" tIns="0" rIns="0" bIns="0" rtlCol="0" anchor="ctr"/>
          <a:lstStyle/>
          <a:p>
            <a:pPr indent="0" marL="0">
              <a:buNone/>
            </a:pPr>
            <a:r>
              <a:rPr lang="en-US" sz="1500" b="1" dirty="0">
                <a:solidFill>
                  <a:srgbClr val="1B2D5C"/>
                </a:solidFill>
                <a:latin typeface="Calibri" pitchFamily="34" charset="0"/>
                <a:ea typeface="Calibri" pitchFamily="34" charset="-122"/>
                <a:cs typeface="Calibri" pitchFamily="34" charset="-120"/>
              </a:rPr>
              <a:t>Three points of nuance</a:t>
            </a:r>
            <a:endParaRPr lang="en-US" sz="1500" dirty="0"/>
          </a:p>
        </p:txBody>
      </p:sp>
      <p:sp>
        <p:nvSpPr>
          <p:cNvPr id="14" name="Text 11"/>
          <p:cNvSpPr/>
          <p:nvPr/>
        </p:nvSpPr>
        <p:spPr>
          <a:xfrm>
            <a:off x="868680" y="3977640"/>
            <a:ext cx="10607040" cy="2286000"/>
          </a:xfrm>
          <a:prstGeom prst="rect">
            <a:avLst/>
          </a:prstGeom>
          <a:noFill/>
          <a:ln/>
        </p:spPr>
        <p:txBody>
          <a:bodyPr wrap="square" rtlCol="0" anchor="ctr"/>
          <a:lstStyle/>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If average TPI exceeds current year TPI, AASPI is zero. Division 405 has no complementary tax. You do not get a top-up benefit in a low year.</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In the first four eligible years, the average is phased in. Year 1 uses an assumed zero average; subsequent years use available prior qualifying years.</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Below-threshold years before the first qualifying year do NOT enter the average. They are treated as zero.</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Once AASPI is computed, the tax saving arises from the comparison-rate calculation: tax on AASPI as if spread over five years.</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Worked Example 1: The Breakthrough Album</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Aria: singer-songwriter; Y6 album release, national tour, sync, publishing advance</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640080" y="2103120"/>
          <a:ext cx="5943600" cy="914400"/>
        </p:xfrm>
        <a:graphic>
          <a:graphicData uri="http://schemas.openxmlformats.org/drawingml/2006/table">
            <a:tbl>
              <a:tblPr/>
              <a:tblGrid>
                <a:gridCol w="1097280"/>
                <a:gridCol w="3246120"/>
                <a:gridCol w="1600200"/>
              </a:tblGrid>
              <a:tr h="310896">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Year</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Description</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TPI</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r>
              <a:tr h="310896">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Y1</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EP release, regional gigs</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indent="0" marL="0">
                        <a:buNone/>
                      </a:pPr>
                      <a:r>
                        <a:rPr lang="en-US" sz="1100" dirty="0">
                          <a:solidFill>
                            <a:srgbClr val="1F1F1F"/>
                          </a:solidFill>
                          <a:latin typeface="Calibri" pitchFamily="34" charset="0"/>
                          <a:ea typeface="Calibri" pitchFamily="34" charset="-122"/>
                          <a:cs typeface="Calibri" pitchFamily="34" charset="-120"/>
                        </a:rPr>
                        <a:t>$18,000</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10896">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Y2</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First album, modest touring</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indent="0" marL="0">
                        <a:buNone/>
                      </a:pPr>
                      <a:r>
                        <a:rPr lang="en-US" sz="1100" dirty="0">
                          <a:solidFill>
                            <a:srgbClr val="1F1F1F"/>
                          </a:solidFill>
                          <a:latin typeface="Calibri" pitchFamily="34" charset="0"/>
                          <a:ea typeface="Calibri" pitchFamily="34" charset="-122"/>
                          <a:cs typeface="Calibri" pitchFamily="34" charset="-120"/>
                        </a:rPr>
                        <a:t>$32,000</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10896">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Y3</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Touring, first sync deal</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indent="0" marL="0">
                        <a:buNone/>
                      </a:pPr>
                      <a:r>
                        <a:rPr lang="en-US" sz="1100" dirty="0">
                          <a:solidFill>
                            <a:srgbClr val="1F1F1F"/>
                          </a:solidFill>
                          <a:latin typeface="Calibri" pitchFamily="34" charset="0"/>
                          <a:ea typeface="Calibri" pitchFamily="34" charset="-122"/>
                          <a:cs typeface="Calibri" pitchFamily="34" charset="-120"/>
                        </a:rPr>
                        <a:t>$41,000</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10896">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Y4</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Festival circuit, side projects</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indent="0" marL="0">
                        <a:buNone/>
                      </a:pPr>
                      <a:r>
                        <a:rPr lang="en-US" sz="1100" dirty="0">
                          <a:solidFill>
                            <a:srgbClr val="1F1F1F"/>
                          </a:solidFill>
                          <a:latin typeface="Calibri" pitchFamily="34" charset="0"/>
                          <a:ea typeface="Calibri" pitchFamily="34" charset="-122"/>
                          <a:cs typeface="Calibri" pitchFamily="34" charset="-120"/>
                        </a:rPr>
                        <a:t>$38,000</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10896">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Y5</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100" dirty="0">
                          <a:solidFill>
                            <a:srgbClr val="1F1F1F"/>
                          </a:solidFill>
                          <a:latin typeface="Calibri" pitchFamily="34" charset="0"/>
                          <a:ea typeface="Calibri" pitchFamily="34" charset="-122"/>
                          <a:cs typeface="Calibri" pitchFamily="34" charset="-120"/>
                        </a:rPr>
                        <a:t>Pre-release touring + recording</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indent="0" marL="0">
                        <a:buNone/>
                      </a:pPr>
                      <a:r>
                        <a:rPr lang="en-US" sz="1100" dirty="0">
                          <a:solidFill>
                            <a:srgbClr val="1F1F1F"/>
                          </a:solidFill>
                          <a:latin typeface="Calibri" pitchFamily="34" charset="0"/>
                          <a:ea typeface="Calibri" pitchFamily="34" charset="-122"/>
                          <a:cs typeface="Calibri" pitchFamily="34" charset="-120"/>
                        </a:rPr>
                        <a:t>$45,000</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10896">
                <a:tc>
                  <a:txBody>
                    <a:bodyPr/>
                    <a:lstStyle/>
                    <a:p>
                      <a:pPr indent="0" marL="0">
                        <a:buNone/>
                      </a:pPr>
                      <a:r>
                        <a:rPr lang="en-US" sz="1100" b="1" dirty="0">
                          <a:solidFill>
                            <a:srgbClr val="1F1F1F"/>
                          </a:solidFill>
                          <a:latin typeface="Calibri" pitchFamily="34" charset="0"/>
                          <a:ea typeface="Calibri" pitchFamily="34" charset="-122"/>
                          <a:cs typeface="Calibri" pitchFamily="34" charset="-120"/>
                        </a:rPr>
                        <a:t>Y6 (current)</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5E6EA"/>
                    </a:solidFill>
                  </a:tcPr>
                </a:tc>
                <a:tc>
                  <a:txBody>
                    <a:bodyPr/>
                    <a:lstStyle/>
                    <a:p>
                      <a:pPr indent="0" marL="0">
                        <a:buNone/>
                      </a:pPr>
                      <a:r>
                        <a:rPr lang="en-US" sz="1100" b="1" dirty="0">
                          <a:solidFill>
                            <a:srgbClr val="1F1F1F"/>
                          </a:solidFill>
                          <a:latin typeface="Calibri" pitchFamily="34" charset="0"/>
                          <a:ea typeface="Calibri" pitchFamily="34" charset="-122"/>
                          <a:cs typeface="Calibri" pitchFamily="34" charset="-120"/>
                        </a:rPr>
                        <a:t>Album release, tour, sync, advance</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5E6EA"/>
                    </a:solidFill>
                  </a:tcPr>
                </a:tc>
                <a:tc>
                  <a:txBody>
                    <a:bodyPr/>
                    <a:lstStyle/>
                    <a:p>
                      <a:pPr algn="r" indent="0" marL="0">
                        <a:buNone/>
                      </a:pPr>
                      <a:r>
                        <a:rPr lang="en-US" sz="1100" b="1" dirty="0">
                          <a:solidFill>
                            <a:srgbClr val="1F1F1F"/>
                          </a:solidFill>
                          <a:latin typeface="Calibri" pitchFamily="34" charset="0"/>
                          <a:ea typeface="Calibri" pitchFamily="34" charset="-122"/>
                          <a:cs typeface="Calibri" pitchFamily="34" charset="-120"/>
                        </a:rPr>
                        <a:t>$285,000</a:t>
                      </a:r>
                      <a:endParaRPr lang="en-US" sz="11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5E6EA"/>
                    </a:solidFill>
                  </a:tcPr>
                </a:tc>
              </a:tr>
            </a:tbl>
          </a:graphicData>
        </a:graphic>
      </p:graphicFrame>
      <p:sp>
        <p:nvSpPr>
          <p:cNvPr id="9" name="Shape 5"/>
          <p:cNvSpPr/>
          <p:nvPr/>
        </p:nvSpPr>
        <p:spPr>
          <a:xfrm>
            <a:off x="6858000" y="2103120"/>
            <a:ext cx="4754880" cy="4297680"/>
          </a:xfrm>
          <a:prstGeom prst="rect">
            <a:avLst/>
          </a:prstGeom>
          <a:solidFill>
            <a:srgbClr val="F2F2F2"/>
          </a:solidFill>
          <a:ln w="12700">
            <a:solidFill>
              <a:srgbClr val="CCCCCC"/>
            </a:solidFill>
            <a:prstDash val="solid"/>
          </a:ln>
        </p:spPr>
      </p:sp>
      <p:sp>
        <p:nvSpPr>
          <p:cNvPr id="10" name="Text 6"/>
          <p:cNvSpPr/>
          <p:nvPr/>
        </p:nvSpPr>
        <p:spPr>
          <a:xfrm>
            <a:off x="7040880" y="2194560"/>
            <a:ext cx="4389120" cy="320040"/>
          </a:xfrm>
          <a:prstGeom prst="rect">
            <a:avLst/>
          </a:prstGeom>
          <a:noFill/>
          <a:ln/>
        </p:spPr>
        <p:txBody>
          <a:bodyPr wrap="square" lIns="0" tIns="0" rIns="0" bIns="0" rtlCol="0" anchor="ctr"/>
          <a:lstStyle/>
          <a:p>
            <a:pPr indent="0" marL="0">
              <a:buNone/>
            </a:pPr>
            <a:r>
              <a:rPr lang="en-US" sz="1400" b="1" dirty="0">
                <a:solidFill>
                  <a:srgbClr val="1B2D5C"/>
                </a:solidFill>
                <a:latin typeface="Calibri" pitchFamily="34" charset="0"/>
                <a:ea typeface="Calibri" pitchFamily="34" charset="-122"/>
                <a:cs typeface="Calibri" pitchFamily="34" charset="-120"/>
              </a:rPr>
              <a:t>Calculation</a:t>
            </a:r>
            <a:endParaRPr lang="en-US" sz="1400" dirty="0"/>
          </a:p>
        </p:txBody>
      </p:sp>
      <p:sp>
        <p:nvSpPr>
          <p:cNvPr id="11" name="Text 7"/>
          <p:cNvSpPr/>
          <p:nvPr/>
        </p:nvSpPr>
        <p:spPr>
          <a:xfrm>
            <a:off x="7040880" y="2560320"/>
            <a:ext cx="4389120" cy="274320"/>
          </a:xfrm>
          <a:prstGeom prst="rect">
            <a:avLst/>
          </a:prstGeom>
          <a:noFill/>
          <a:ln/>
        </p:spPr>
        <p:txBody>
          <a:bodyPr wrap="square" lIns="0" tIns="0" rIns="0" bIns="0" rtlCol="0" anchor="ctr"/>
          <a:lstStyle/>
          <a:p>
            <a:pPr indent="0" marL="0">
              <a:buNone/>
            </a:pPr>
            <a:r>
              <a:rPr lang="en-US" sz="1100" dirty="0">
                <a:solidFill>
                  <a:srgbClr val="595959"/>
                </a:solidFill>
                <a:latin typeface="Calibri" pitchFamily="34" charset="0"/>
                <a:ea typeface="Calibri" pitchFamily="34" charset="-122"/>
                <a:cs typeface="Calibri" pitchFamily="34" charset="-120"/>
              </a:rPr>
              <a:t>Average TPI =</a:t>
            </a:r>
            <a:endParaRPr lang="en-US" sz="1100" dirty="0"/>
          </a:p>
        </p:txBody>
      </p:sp>
      <p:sp>
        <p:nvSpPr>
          <p:cNvPr id="12" name="Text 8"/>
          <p:cNvSpPr/>
          <p:nvPr/>
        </p:nvSpPr>
        <p:spPr>
          <a:xfrm>
            <a:off x="7040880" y="2788920"/>
            <a:ext cx="4389120" cy="274320"/>
          </a:xfrm>
          <a:prstGeom prst="rect">
            <a:avLst/>
          </a:prstGeom>
          <a:noFill/>
          <a:ln/>
        </p:spPr>
        <p:txBody>
          <a:bodyPr wrap="square" lIns="0" tIns="0" rIns="0" bIns="0" rtlCol="0" anchor="ctr"/>
          <a:lstStyle/>
          <a:p>
            <a:pPr indent="0" marL="0">
              <a:buNone/>
            </a:pPr>
            <a:r>
              <a:rPr lang="en-US" sz="1100" dirty="0">
                <a:solidFill>
                  <a:srgbClr val="1F1F1F"/>
                </a:solidFill>
                <a:latin typeface="Consolas" pitchFamily="34" charset="0"/>
                <a:ea typeface="Consolas" pitchFamily="34" charset="-122"/>
                <a:cs typeface="Consolas" pitchFamily="34" charset="-120"/>
              </a:rPr>
              <a:t>(32,000 + 41,000 + 38,000 + 45,000) / 4</a:t>
            </a:r>
            <a:endParaRPr lang="en-US" sz="1100" dirty="0"/>
          </a:p>
        </p:txBody>
      </p:sp>
      <p:sp>
        <p:nvSpPr>
          <p:cNvPr id="13" name="Text 9"/>
          <p:cNvSpPr/>
          <p:nvPr/>
        </p:nvSpPr>
        <p:spPr>
          <a:xfrm>
            <a:off x="7040880" y="3017520"/>
            <a:ext cx="4389120" cy="320040"/>
          </a:xfrm>
          <a:prstGeom prst="rect">
            <a:avLst/>
          </a:prstGeom>
          <a:noFill/>
          <a:ln/>
        </p:spPr>
        <p:txBody>
          <a:bodyPr wrap="square" lIns="0" tIns="0" rIns="0" bIns="0" rtlCol="0" anchor="ctr"/>
          <a:lstStyle/>
          <a:p>
            <a:pPr indent="0" marL="0">
              <a:buNone/>
            </a:pPr>
            <a:r>
              <a:rPr lang="en-US" sz="1400" b="1" dirty="0">
                <a:solidFill>
                  <a:srgbClr val="7B1538"/>
                </a:solidFill>
                <a:latin typeface="Consolas" pitchFamily="34" charset="0"/>
                <a:ea typeface="Consolas" pitchFamily="34" charset="-122"/>
                <a:cs typeface="Consolas" pitchFamily="34" charset="-120"/>
              </a:rPr>
              <a:t>= $39,000</a:t>
            </a:r>
            <a:endParaRPr lang="en-US" sz="1400" dirty="0"/>
          </a:p>
        </p:txBody>
      </p:sp>
      <p:sp>
        <p:nvSpPr>
          <p:cNvPr id="14" name="Text 10"/>
          <p:cNvSpPr/>
          <p:nvPr/>
        </p:nvSpPr>
        <p:spPr>
          <a:xfrm>
            <a:off x="7040880" y="3520440"/>
            <a:ext cx="4389120" cy="274320"/>
          </a:xfrm>
          <a:prstGeom prst="rect">
            <a:avLst/>
          </a:prstGeom>
          <a:noFill/>
          <a:ln/>
        </p:spPr>
        <p:txBody>
          <a:bodyPr wrap="square" lIns="0" tIns="0" rIns="0" bIns="0" rtlCol="0" anchor="ctr"/>
          <a:lstStyle/>
          <a:p>
            <a:pPr indent="0" marL="0">
              <a:buNone/>
            </a:pPr>
            <a:r>
              <a:rPr lang="en-US" sz="1100" dirty="0">
                <a:solidFill>
                  <a:srgbClr val="595959"/>
                </a:solidFill>
                <a:latin typeface="Calibri" pitchFamily="34" charset="0"/>
                <a:ea typeface="Calibri" pitchFamily="34" charset="-122"/>
                <a:cs typeface="Calibri" pitchFamily="34" charset="-120"/>
              </a:rPr>
              <a:t>AASPI =</a:t>
            </a:r>
            <a:endParaRPr lang="en-US" sz="1100" dirty="0"/>
          </a:p>
        </p:txBody>
      </p:sp>
      <p:sp>
        <p:nvSpPr>
          <p:cNvPr id="15" name="Text 11"/>
          <p:cNvSpPr/>
          <p:nvPr/>
        </p:nvSpPr>
        <p:spPr>
          <a:xfrm>
            <a:off x="7040880" y="3749040"/>
            <a:ext cx="4389120" cy="274320"/>
          </a:xfrm>
          <a:prstGeom prst="rect">
            <a:avLst/>
          </a:prstGeom>
          <a:noFill/>
          <a:ln/>
        </p:spPr>
        <p:txBody>
          <a:bodyPr wrap="square" lIns="0" tIns="0" rIns="0" bIns="0" rtlCol="0" anchor="ctr"/>
          <a:lstStyle/>
          <a:p>
            <a:pPr indent="0" marL="0">
              <a:buNone/>
            </a:pPr>
            <a:r>
              <a:rPr lang="en-US" sz="1100" dirty="0">
                <a:solidFill>
                  <a:srgbClr val="1F1F1F"/>
                </a:solidFill>
                <a:latin typeface="Consolas" pitchFamily="34" charset="0"/>
                <a:ea typeface="Consolas" pitchFamily="34" charset="-122"/>
                <a:cs typeface="Consolas" pitchFamily="34" charset="-120"/>
              </a:rPr>
              <a:t>max( 0 , 285,000 - 39,000 )</a:t>
            </a:r>
            <a:endParaRPr lang="en-US" sz="1100" dirty="0"/>
          </a:p>
        </p:txBody>
      </p:sp>
      <p:sp>
        <p:nvSpPr>
          <p:cNvPr id="16" name="Text 12"/>
          <p:cNvSpPr/>
          <p:nvPr/>
        </p:nvSpPr>
        <p:spPr>
          <a:xfrm>
            <a:off x="7040880" y="3977640"/>
            <a:ext cx="4389120" cy="320040"/>
          </a:xfrm>
          <a:prstGeom prst="rect">
            <a:avLst/>
          </a:prstGeom>
          <a:noFill/>
          <a:ln/>
        </p:spPr>
        <p:txBody>
          <a:bodyPr wrap="square" lIns="0" tIns="0" rIns="0" bIns="0" rtlCol="0" anchor="ctr"/>
          <a:lstStyle/>
          <a:p>
            <a:pPr indent="0" marL="0">
              <a:buNone/>
            </a:pPr>
            <a:r>
              <a:rPr lang="en-US" sz="1400" b="1" dirty="0">
                <a:solidFill>
                  <a:srgbClr val="7B1538"/>
                </a:solidFill>
                <a:latin typeface="Consolas" pitchFamily="34" charset="0"/>
                <a:ea typeface="Consolas" pitchFamily="34" charset="-122"/>
                <a:cs typeface="Consolas" pitchFamily="34" charset="-120"/>
              </a:rPr>
              <a:t>= $246,000</a:t>
            </a:r>
            <a:endParaRPr lang="en-US" sz="1400" dirty="0"/>
          </a:p>
        </p:txBody>
      </p:sp>
      <p:sp>
        <p:nvSpPr>
          <p:cNvPr id="17" name="Shape 13"/>
          <p:cNvSpPr/>
          <p:nvPr/>
        </p:nvSpPr>
        <p:spPr>
          <a:xfrm>
            <a:off x="7040880" y="4526280"/>
            <a:ext cx="4389120" cy="1737360"/>
          </a:xfrm>
          <a:prstGeom prst="rect">
            <a:avLst/>
          </a:prstGeom>
          <a:solidFill>
            <a:srgbClr val="F5E6EA"/>
          </a:solidFill>
          <a:ln w="12700">
            <a:solidFill>
              <a:srgbClr val="7B1538"/>
            </a:solidFill>
            <a:prstDash val="solid"/>
          </a:ln>
        </p:spPr>
      </p:sp>
      <p:sp>
        <p:nvSpPr>
          <p:cNvPr id="18" name="Text 14"/>
          <p:cNvSpPr/>
          <p:nvPr/>
        </p:nvSpPr>
        <p:spPr>
          <a:xfrm>
            <a:off x="7178040" y="4617720"/>
            <a:ext cx="4114800" cy="274320"/>
          </a:xfrm>
          <a:prstGeom prst="rect">
            <a:avLst/>
          </a:prstGeom>
          <a:noFill/>
          <a:ln/>
        </p:spPr>
        <p:txBody>
          <a:bodyPr wrap="square" lIns="0" tIns="0" rIns="0" bIns="0" rtlCol="0" anchor="ctr"/>
          <a:lstStyle/>
          <a:p>
            <a:pPr indent="0" marL="0">
              <a:buNone/>
            </a:pPr>
            <a:r>
              <a:rPr lang="en-US" sz="1100" b="1" dirty="0">
                <a:solidFill>
                  <a:srgbClr val="1B2D5C"/>
                </a:solidFill>
                <a:latin typeface="Calibri" pitchFamily="34" charset="0"/>
                <a:ea typeface="Calibri" pitchFamily="34" charset="-122"/>
                <a:cs typeface="Calibri" pitchFamily="34" charset="-120"/>
              </a:rPr>
              <a:t>Illustrative tax effect</a:t>
            </a:r>
            <a:endParaRPr lang="en-US" sz="1100" dirty="0"/>
          </a:p>
        </p:txBody>
      </p:sp>
      <p:sp>
        <p:nvSpPr>
          <p:cNvPr id="19" name="Text 15"/>
          <p:cNvSpPr/>
          <p:nvPr/>
        </p:nvSpPr>
        <p:spPr>
          <a:xfrm>
            <a:off x="7178040" y="4846320"/>
            <a:ext cx="4114800" cy="1417320"/>
          </a:xfrm>
          <a:prstGeom prst="rect">
            <a:avLst/>
          </a:prstGeom>
          <a:noFill/>
          <a:ln/>
        </p:spPr>
        <p:txBody>
          <a:bodyPr wrap="square" lIns="0" tIns="0" rIns="0" bIns="0" rtlCol="0" anchor="ctr"/>
          <a:lstStyle/>
          <a:p>
            <a:pPr indent="0" marL="0">
              <a:buNone/>
            </a:pPr>
            <a:r>
              <a:rPr lang="en-US" sz="1000" dirty="0">
                <a:solidFill>
                  <a:srgbClr val="595959"/>
                </a:solidFill>
                <a:latin typeface="Calibri" pitchFamily="34" charset="0"/>
                <a:ea typeface="Calibri" pitchFamily="34" charset="-122"/>
                <a:cs typeface="Calibri" pitchFamily="34" charset="-120"/>
              </a:rPr>
              <a:t>Standard tax on $289,000:</a:t>
            </a:r>
            <a:endParaRPr lang="en-US" sz="1000" dirty="0"/>
          </a:p>
          <a:p>
            <a:pPr indent="0" marL="0">
              <a:buNone/>
            </a:pPr>
            <a:r>
              <a:rPr lang="en-US" sz="1300" b="1" dirty="0">
                <a:solidFill>
                  <a:srgbClr val="1F1F1F"/>
                </a:solidFill>
                <a:latin typeface="Calibri" pitchFamily="34" charset="0"/>
                <a:ea typeface="Calibri" pitchFamily="34" charset="-122"/>
                <a:cs typeface="Calibri" pitchFamily="34" charset="-120"/>
              </a:rPr>
              <a:t>~ $94,500</a:t>
            </a:r>
            <a:endParaRPr lang="en-US" sz="1000" dirty="0"/>
          </a:p>
          <a:p>
            <a:pPr indent="0" marL="0">
              <a:buNone/>
            </a:pPr>
            <a:r>
              <a:rPr lang="en-US" sz="1000" dirty="0">
                <a:solidFill>
                  <a:srgbClr val="595959"/>
                </a:solidFill>
                <a:latin typeface="Calibri" pitchFamily="34" charset="0"/>
                <a:ea typeface="Calibri" pitchFamily="34" charset="-122"/>
                <a:cs typeface="Calibri" pitchFamily="34" charset="-120"/>
              </a:rPr>
              <a:t>Tax with averaging applied:</a:t>
            </a:r>
            <a:endParaRPr lang="en-US" sz="1000" dirty="0"/>
          </a:p>
          <a:p>
            <a:pPr indent="0" marL="0">
              <a:buNone/>
            </a:pPr>
            <a:r>
              <a:rPr lang="en-US" sz="1300" b="1" dirty="0">
                <a:solidFill>
                  <a:srgbClr val="1F1F1F"/>
                </a:solidFill>
                <a:latin typeface="Calibri" pitchFamily="34" charset="0"/>
                <a:ea typeface="Calibri" pitchFamily="34" charset="-122"/>
                <a:cs typeface="Calibri" pitchFamily="34" charset="-120"/>
              </a:rPr>
              <a:t>~ $73,200</a:t>
            </a:r>
            <a:endParaRPr lang="en-US" sz="1000" dirty="0"/>
          </a:p>
          <a:p>
            <a:pPr indent="0" marL="0">
              <a:buNone/>
            </a:pPr>
            <a:r>
              <a:rPr lang="en-US" sz="1000" dirty="0">
                <a:solidFill>
                  <a:srgbClr val="595959"/>
                </a:solidFill>
                <a:latin typeface="Calibri" pitchFamily="34" charset="0"/>
                <a:ea typeface="Calibri" pitchFamily="34" charset="-122"/>
                <a:cs typeface="Calibri" pitchFamily="34" charset="-120"/>
              </a:rPr>
              <a:t>Averaging benefit:</a:t>
            </a:r>
            <a:endParaRPr lang="en-US" sz="1000" dirty="0"/>
          </a:p>
          <a:p>
            <a:pPr indent="0" marL="0">
              <a:buNone/>
            </a:pPr>
            <a:r>
              <a:rPr lang="en-US" sz="1800" b="1" dirty="0">
                <a:solidFill>
                  <a:srgbClr val="7B1538"/>
                </a:solidFill>
                <a:latin typeface="Calibri" pitchFamily="34" charset="0"/>
                <a:ea typeface="Calibri" pitchFamily="34" charset="-122"/>
                <a:cs typeface="Calibri" pitchFamily="34" charset="-120"/>
              </a:rPr>
              <a:t>~ $21,300</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Worked Example 2: The Sync Windfall</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Devon: stable session musician; Y5 sync placement of a Y2 co-write</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640080" y="2103120"/>
          <a:ext cx="4114800" cy="914400"/>
        </p:xfrm>
        <a:graphic>
          <a:graphicData uri="http://schemas.openxmlformats.org/drawingml/2006/table">
            <a:tbl>
              <a:tblPr/>
              <a:tblGrid>
                <a:gridCol w="1371600"/>
                <a:gridCol w="2743200"/>
              </a:tblGrid>
              <a:tr h="36576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Year</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TPI</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r>
              <a:tr h="36576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Y1</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indent="0" marL="0">
                        <a:buNone/>
                      </a:pPr>
                      <a:r>
                        <a:rPr lang="en-US" sz="1200" dirty="0">
                          <a:solidFill>
                            <a:srgbClr val="1F1F1F"/>
                          </a:solidFill>
                          <a:latin typeface="Calibri" pitchFamily="34" charset="0"/>
                          <a:ea typeface="Calibri" pitchFamily="34" charset="-122"/>
                          <a:cs typeface="Calibri" pitchFamily="34" charset="-120"/>
                        </a:rPr>
                        <a:t>$72,000</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6576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Y2</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indent="0" marL="0">
                        <a:buNone/>
                      </a:pPr>
                      <a:r>
                        <a:rPr lang="en-US" sz="1200" dirty="0">
                          <a:solidFill>
                            <a:srgbClr val="1F1F1F"/>
                          </a:solidFill>
                          <a:latin typeface="Calibri" pitchFamily="34" charset="0"/>
                          <a:ea typeface="Calibri" pitchFamily="34" charset="-122"/>
                          <a:cs typeface="Calibri" pitchFamily="34" charset="-120"/>
                        </a:rPr>
                        <a:t>$78,000</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6576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Y3</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indent="0" marL="0">
                        <a:buNone/>
                      </a:pPr>
                      <a:r>
                        <a:rPr lang="en-US" sz="1200" dirty="0">
                          <a:solidFill>
                            <a:srgbClr val="1F1F1F"/>
                          </a:solidFill>
                          <a:latin typeface="Calibri" pitchFamily="34" charset="0"/>
                          <a:ea typeface="Calibri" pitchFamily="34" charset="-122"/>
                          <a:cs typeface="Calibri" pitchFamily="34" charset="-120"/>
                        </a:rPr>
                        <a:t>$70,000</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65760">
                <a:tc>
                  <a:txBody>
                    <a:bodyPr/>
                    <a:lstStyle/>
                    <a:p>
                      <a:pPr indent="0" marL="0">
                        <a:buNone/>
                      </a:pPr>
                      <a:r>
                        <a:rPr lang="en-US" sz="1200" dirty="0">
                          <a:solidFill>
                            <a:srgbClr val="1F1F1F"/>
                          </a:solidFill>
                          <a:latin typeface="Calibri" pitchFamily="34" charset="0"/>
                          <a:ea typeface="Calibri" pitchFamily="34" charset="-122"/>
                          <a:cs typeface="Calibri" pitchFamily="34" charset="-120"/>
                        </a:rPr>
                        <a:t>Y4</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indent="0" marL="0">
                        <a:buNone/>
                      </a:pPr>
                      <a:r>
                        <a:rPr lang="en-US" sz="1200" dirty="0">
                          <a:solidFill>
                            <a:srgbClr val="1F1F1F"/>
                          </a:solidFill>
                          <a:latin typeface="Calibri" pitchFamily="34" charset="0"/>
                          <a:ea typeface="Calibri" pitchFamily="34" charset="-122"/>
                          <a:cs typeface="Calibri" pitchFamily="34" charset="-120"/>
                        </a:rPr>
                        <a:t>$75,000</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365760">
                <a:tc>
                  <a:txBody>
                    <a:bodyPr/>
                    <a:lstStyle/>
                    <a:p>
                      <a:pPr indent="0" marL="0">
                        <a:buNone/>
                      </a:pPr>
                      <a:r>
                        <a:rPr lang="en-US" sz="1200" b="1" dirty="0">
                          <a:solidFill>
                            <a:srgbClr val="1F1F1F"/>
                          </a:solidFill>
                          <a:latin typeface="Calibri" pitchFamily="34" charset="0"/>
                          <a:ea typeface="Calibri" pitchFamily="34" charset="-122"/>
                          <a:cs typeface="Calibri" pitchFamily="34" charset="-120"/>
                        </a:rPr>
                        <a:t>Y5 (current)</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5E6EA"/>
                    </a:solidFill>
                  </a:tcPr>
                </a:tc>
                <a:tc>
                  <a:txBody>
                    <a:bodyPr/>
                    <a:lstStyle/>
                    <a:p>
                      <a:pPr algn="r" indent="0" marL="0">
                        <a:buNone/>
                      </a:pPr>
                      <a:r>
                        <a:rPr lang="en-US" sz="1200" b="1" dirty="0">
                          <a:solidFill>
                            <a:srgbClr val="1F1F1F"/>
                          </a:solidFill>
                          <a:latin typeface="Calibri" pitchFamily="34" charset="0"/>
                          <a:ea typeface="Calibri" pitchFamily="34" charset="-122"/>
                          <a:cs typeface="Calibri" pitchFamily="34" charset="-120"/>
                        </a:rPr>
                        <a:t>$232,000</a:t>
                      </a:r>
                      <a:endParaRPr lang="en-US" sz="12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5E6EA"/>
                    </a:solidFill>
                  </a:tcPr>
                </a:tc>
              </a:tr>
            </a:tbl>
          </a:graphicData>
        </a:graphic>
      </p:graphicFrame>
      <p:sp>
        <p:nvSpPr>
          <p:cNvPr id="9" name="Shape 5"/>
          <p:cNvSpPr/>
          <p:nvPr/>
        </p:nvSpPr>
        <p:spPr>
          <a:xfrm>
            <a:off x="640080" y="4937760"/>
            <a:ext cx="4114800" cy="1463040"/>
          </a:xfrm>
          <a:prstGeom prst="rect">
            <a:avLst/>
          </a:prstGeom>
          <a:solidFill>
            <a:srgbClr val="F2F4F9"/>
          </a:solidFill>
          <a:ln w="12700">
            <a:solidFill>
              <a:srgbClr val="1B2D5C"/>
            </a:solidFill>
            <a:prstDash val="solid"/>
          </a:ln>
        </p:spPr>
      </p:sp>
      <p:sp>
        <p:nvSpPr>
          <p:cNvPr id="10" name="Text 6"/>
          <p:cNvSpPr/>
          <p:nvPr/>
        </p:nvSpPr>
        <p:spPr>
          <a:xfrm>
            <a:off x="777240" y="5029200"/>
            <a:ext cx="3840480" cy="274320"/>
          </a:xfrm>
          <a:prstGeom prst="rect">
            <a:avLst/>
          </a:prstGeom>
          <a:noFill/>
          <a:ln/>
        </p:spPr>
        <p:txBody>
          <a:bodyPr wrap="square" lIns="0" tIns="0" rIns="0" bIns="0" rtlCol="0" anchor="ctr"/>
          <a:lstStyle/>
          <a:p>
            <a:pPr indent="0" marL="0">
              <a:buNone/>
            </a:pPr>
            <a:r>
              <a:rPr lang="en-US" sz="1100" b="1" dirty="0">
                <a:solidFill>
                  <a:srgbClr val="1B2D5C"/>
                </a:solidFill>
                <a:latin typeface="Calibri" pitchFamily="34" charset="0"/>
                <a:ea typeface="Calibri" pitchFamily="34" charset="-122"/>
                <a:cs typeface="Calibri" pitchFamily="34" charset="-120"/>
              </a:rPr>
              <a:t>Y5 income breakdown</a:t>
            </a:r>
            <a:endParaRPr lang="en-US" sz="1100" dirty="0"/>
          </a:p>
        </p:txBody>
      </p:sp>
      <p:sp>
        <p:nvSpPr>
          <p:cNvPr id="11" name="Text 7"/>
          <p:cNvSpPr/>
          <p:nvPr/>
        </p:nvSpPr>
        <p:spPr>
          <a:xfrm>
            <a:off x="777240" y="5303520"/>
            <a:ext cx="3840480" cy="1005840"/>
          </a:xfrm>
          <a:prstGeom prst="rect">
            <a:avLst/>
          </a:prstGeom>
          <a:noFill/>
          <a:ln/>
        </p:spPr>
        <p:txBody>
          <a:bodyPr wrap="square" lIns="0" tIns="0" rIns="0" bIns="0" rtlCol="0" anchor="ctr"/>
          <a:lstStyle/>
          <a:p>
            <a:pPr indent="0" marL="0">
              <a:buNone/>
            </a:pPr>
            <a:r>
              <a:rPr lang="en-US" sz="1100" dirty="0">
                <a:solidFill>
                  <a:srgbClr val="1F1F1F"/>
                </a:solidFill>
                <a:latin typeface="Calibri" pitchFamily="34" charset="0"/>
                <a:ea typeface="Calibri" pitchFamily="34" charset="-122"/>
                <a:cs typeface="Calibri" pitchFamily="34" charset="-120"/>
              </a:rPr>
              <a:t>Baseline session work:  $72,000</a:t>
            </a:r>
            <a:endParaRPr lang="en-US" sz="1100" dirty="0"/>
          </a:p>
          <a:p>
            <a:pPr indent="0" marL="0">
              <a:buNone/>
            </a:pPr>
            <a:r>
              <a:rPr lang="en-US" sz="1100" b="1" dirty="0">
                <a:solidFill>
                  <a:srgbClr val="7B1538"/>
                </a:solidFill>
                <a:latin typeface="Calibri" pitchFamily="34" charset="0"/>
                <a:ea typeface="Calibri" pitchFamily="34" charset="-122"/>
                <a:cs typeface="Calibri" pitchFamily="34" charset="-120"/>
              </a:rPr>
              <a:t>Sync fee (from Y2 co-write):  $160,000</a:t>
            </a:r>
            <a:endParaRPr lang="en-US" sz="1100" dirty="0"/>
          </a:p>
        </p:txBody>
      </p:sp>
      <p:sp>
        <p:nvSpPr>
          <p:cNvPr id="12" name="Shape 8"/>
          <p:cNvSpPr/>
          <p:nvPr/>
        </p:nvSpPr>
        <p:spPr>
          <a:xfrm>
            <a:off x="5029200" y="2103120"/>
            <a:ext cx="6583680" cy="4297680"/>
          </a:xfrm>
          <a:prstGeom prst="rect">
            <a:avLst/>
          </a:prstGeom>
          <a:solidFill>
            <a:srgbClr val="F2F2F2"/>
          </a:solidFill>
          <a:ln w="12700">
            <a:solidFill>
              <a:srgbClr val="CCCCCC"/>
            </a:solidFill>
            <a:prstDash val="solid"/>
          </a:ln>
        </p:spPr>
      </p:sp>
      <p:sp>
        <p:nvSpPr>
          <p:cNvPr id="13" name="Text 9"/>
          <p:cNvSpPr/>
          <p:nvPr/>
        </p:nvSpPr>
        <p:spPr>
          <a:xfrm>
            <a:off x="5212080" y="2194560"/>
            <a:ext cx="6309360" cy="320040"/>
          </a:xfrm>
          <a:prstGeom prst="rect">
            <a:avLst/>
          </a:prstGeom>
          <a:noFill/>
          <a:ln/>
        </p:spPr>
        <p:txBody>
          <a:bodyPr wrap="square" lIns="0" tIns="0" rIns="0" bIns="0" rtlCol="0" anchor="ctr"/>
          <a:lstStyle/>
          <a:p>
            <a:pPr indent="0" marL="0">
              <a:buNone/>
            </a:pPr>
            <a:r>
              <a:rPr lang="en-US" sz="1400" b="1" dirty="0">
                <a:solidFill>
                  <a:srgbClr val="1B2D5C"/>
                </a:solidFill>
                <a:latin typeface="Calibri" pitchFamily="34" charset="0"/>
                <a:ea typeface="Calibri" pitchFamily="34" charset="-122"/>
                <a:cs typeface="Calibri" pitchFamily="34" charset="-120"/>
              </a:rPr>
              <a:t>Calculation</a:t>
            </a:r>
            <a:endParaRPr lang="en-US" sz="1400" dirty="0"/>
          </a:p>
        </p:txBody>
      </p:sp>
      <p:sp>
        <p:nvSpPr>
          <p:cNvPr id="14" name="Text 10"/>
          <p:cNvSpPr/>
          <p:nvPr/>
        </p:nvSpPr>
        <p:spPr>
          <a:xfrm>
            <a:off x="5212080" y="2606040"/>
            <a:ext cx="6309360" cy="274320"/>
          </a:xfrm>
          <a:prstGeom prst="rect">
            <a:avLst/>
          </a:prstGeom>
          <a:noFill/>
          <a:ln/>
        </p:spPr>
        <p:txBody>
          <a:bodyPr wrap="square" lIns="0" tIns="0" rIns="0" bIns="0" rtlCol="0" anchor="ctr"/>
          <a:lstStyle/>
          <a:p>
            <a:pPr indent="0" marL="0">
              <a:buNone/>
            </a:pPr>
            <a:r>
              <a:rPr lang="en-US" sz="1200" dirty="0">
                <a:solidFill>
                  <a:srgbClr val="595959"/>
                </a:solidFill>
                <a:latin typeface="Calibri" pitchFamily="34" charset="0"/>
                <a:ea typeface="Calibri" pitchFamily="34" charset="-122"/>
                <a:cs typeface="Calibri" pitchFamily="34" charset="-120"/>
              </a:rPr>
              <a:t>Average TPI</a:t>
            </a:r>
            <a:endParaRPr lang="en-US" sz="1200" dirty="0"/>
          </a:p>
        </p:txBody>
      </p:sp>
      <p:sp>
        <p:nvSpPr>
          <p:cNvPr id="15" name="Text 11"/>
          <p:cNvSpPr/>
          <p:nvPr/>
        </p:nvSpPr>
        <p:spPr>
          <a:xfrm>
            <a:off x="5212080" y="2834640"/>
            <a:ext cx="6309360" cy="274320"/>
          </a:xfrm>
          <a:prstGeom prst="rect">
            <a:avLst/>
          </a:prstGeom>
          <a:noFill/>
          <a:ln/>
        </p:spPr>
        <p:txBody>
          <a:bodyPr wrap="square" lIns="0" tIns="0" rIns="0" bIns="0" rtlCol="0" anchor="ctr"/>
          <a:lstStyle/>
          <a:p>
            <a:pPr indent="0" marL="0">
              <a:buNone/>
            </a:pPr>
            <a:r>
              <a:rPr lang="en-US" sz="1200" dirty="0">
                <a:solidFill>
                  <a:srgbClr val="1F1F1F"/>
                </a:solidFill>
                <a:latin typeface="Consolas" pitchFamily="34" charset="0"/>
                <a:ea typeface="Consolas" pitchFamily="34" charset="-122"/>
                <a:cs typeface="Consolas" pitchFamily="34" charset="-120"/>
              </a:rPr>
              <a:t>= (72,000 + 78,000 + 70,000 + 75,000) / 4</a:t>
            </a:r>
            <a:endParaRPr lang="en-US" sz="1200" dirty="0"/>
          </a:p>
        </p:txBody>
      </p:sp>
      <p:sp>
        <p:nvSpPr>
          <p:cNvPr id="16" name="Text 12"/>
          <p:cNvSpPr/>
          <p:nvPr/>
        </p:nvSpPr>
        <p:spPr>
          <a:xfrm>
            <a:off x="5212080" y="3063240"/>
            <a:ext cx="6309360" cy="320040"/>
          </a:xfrm>
          <a:prstGeom prst="rect">
            <a:avLst/>
          </a:prstGeom>
          <a:noFill/>
          <a:ln/>
        </p:spPr>
        <p:txBody>
          <a:bodyPr wrap="square" lIns="0" tIns="0" rIns="0" bIns="0" rtlCol="0" anchor="ctr"/>
          <a:lstStyle/>
          <a:p>
            <a:pPr indent="0" marL="0">
              <a:buNone/>
            </a:pPr>
            <a:r>
              <a:rPr lang="en-US" sz="1600" b="1" dirty="0">
                <a:solidFill>
                  <a:srgbClr val="7B1538"/>
                </a:solidFill>
                <a:latin typeface="Consolas" pitchFamily="34" charset="0"/>
                <a:ea typeface="Consolas" pitchFamily="34" charset="-122"/>
                <a:cs typeface="Consolas" pitchFamily="34" charset="-120"/>
              </a:rPr>
              <a:t>= $73,750</a:t>
            </a:r>
            <a:endParaRPr lang="en-US" sz="1600" dirty="0"/>
          </a:p>
        </p:txBody>
      </p:sp>
      <p:sp>
        <p:nvSpPr>
          <p:cNvPr id="17" name="Text 13"/>
          <p:cNvSpPr/>
          <p:nvPr/>
        </p:nvSpPr>
        <p:spPr>
          <a:xfrm>
            <a:off x="5212080" y="3611880"/>
            <a:ext cx="6309360" cy="274320"/>
          </a:xfrm>
          <a:prstGeom prst="rect">
            <a:avLst/>
          </a:prstGeom>
          <a:noFill/>
          <a:ln/>
        </p:spPr>
        <p:txBody>
          <a:bodyPr wrap="square" lIns="0" tIns="0" rIns="0" bIns="0" rtlCol="0" anchor="ctr"/>
          <a:lstStyle/>
          <a:p>
            <a:pPr indent="0" marL="0">
              <a:buNone/>
            </a:pPr>
            <a:r>
              <a:rPr lang="en-US" sz="1200" dirty="0">
                <a:solidFill>
                  <a:srgbClr val="595959"/>
                </a:solidFill>
                <a:latin typeface="Calibri" pitchFamily="34" charset="0"/>
                <a:ea typeface="Calibri" pitchFamily="34" charset="-122"/>
                <a:cs typeface="Calibri" pitchFamily="34" charset="-120"/>
              </a:rPr>
              <a:t>AASPI</a:t>
            </a:r>
            <a:endParaRPr lang="en-US" sz="1200" dirty="0"/>
          </a:p>
        </p:txBody>
      </p:sp>
      <p:sp>
        <p:nvSpPr>
          <p:cNvPr id="18" name="Text 14"/>
          <p:cNvSpPr/>
          <p:nvPr/>
        </p:nvSpPr>
        <p:spPr>
          <a:xfrm>
            <a:off x="5212080" y="3840480"/>
            <a:ext cx="6309360" cy="274320"/>
          </a:xfrm>
          <a:prstGeom prst="rect">
            <a:avLst/>
          </a:prstGeom>
          <a:noFill/>
          <a:ln/>
        </p:spPr>
        <p:txBody>
          <a:bodyPr wrap="square" lIns="0" tIns="0" rIns="0" bIns="0" rtlCol="0" anchor="ctr"/>
          <a:lstStyle/>
          <a:p>
            <a:pPr indent="0" marL="0">
              <a:buNone/>
            </a:pPr>
            <a:r>
              <a:rPr lang="en-US" sz="1200" dirty="0">
                <a:solidFill>
                  <a:srgbClr val="1F1F1F"/>
                </a:solidFill>
                <a:latin typeface="Consolas" pitchFamily="34" charset="0"/>
                <a:ea typeface="Consolas" pitchFamily="34" charset="-122"/>
                <a:cs typeface="Consolas" pitchFamily="34" charset="-120"/>
              </a:rPr>
              <a:t>= max( 0 , 232,000 - 73,750 )</a:t>
            </a:r>
            <a:endParaRPr lang="en-US" sz="1200" dirty="0"/>
          </a:p>
        </p:txBody>
      </p:sp>
      <p:sp>
        <p:nvSpPr>
          <p:cNvPr id="19" name="Text 15"/>
          <p:cNvSpPr/>
          <p:nvPr/>
        </p:nvSpPr>
        <p:spPr>
          <a:xfrm>
            <a:off x="5212080" y="4069080"/>
            <a:ext cx="6309360" cy="320040"/>
          </a:xfrm>
          <a:prstGeom prst="rect">
            <a:avLst/>
          </a:prstGeom>
          <a:noFill/>
          <a:ln/>
        </p:spPr>
        <p:txBody>
          <a:bodyPr wrap="square" lIns="0" tIns="0" rIns="0" bIns="0" rtlCol="0" anchor="ctr"/>
          <a:lstStyle/>
          <a:p>
            <a:pPr indent="0" marL="0">
              <a:buNone/>
            </a:pPr>
            <a:r>
              <a:rPr lang="en-US" sz="1600" b="1" dirty="0">
                <a:solidFill>
                  <a:srgbClr val="7B1538"/>
                </a:solidFill>
                <a:latin typeface="Consolas" pitchFamily="34" charset="0"/>
                <a:ea typeface="Consolas" pitchFamily="34" charset="-122"/>
                <a:cs typeface="Consolas" pitchFamily="34" charset="-120"/>
              </a:rPr>
              <a:t>= $158,250</a:t>
            </a:r>
            <a:endParaRPr lang="en-US" sz="1600" dirty="0"/>
          </a:p>
        </p:txBody>
      </p:sp>
      <p:sp>
        <p:nvSpPr>
          <p:cNvPr id="20" name="Shape 16"/>
          <p:cNvSpPr/>
          <p:nvPr/>
        </p:nvSpPr>
        <p:spPr>
          <a:xfrm>
            <a:off x="5212080" y="4663440"/>
            <a:ext cx="6263640" cy="1600200"/>
          </a:xfrm>
          <a:prstGeom prst="rect">
            <a:avLst/>
          </a:prstGeom>
          <a:solidFill>
            <a:srgbClr val="F5E6EA"/>
          </a:solidFill>
          <a:ln w="12700">
            <a:solidFill>
              <a:srgbClr val="7B1538"/>
            </a:solidFill>
            <a:prstDash val="solid"/>
          </a:ln>
        </p:spPr>
      </p:sp>
      <p:sp>
        <p:nvSpPr>
          <p:cNvPr id="21" name="Text 17"/>
          <p:cNvSpPr/>
          <p:nvPr/>
        </p:nvSpPr>
        <p:spPr>
          <a:xfrm>
            <a:off x="5349240" y="4754880"/>
            <a:ext cx="6035040" cy="274320"/>
          </a:xfrm>
          <a:prstGeom prst="rect">
            <a:avLst/>
          </a:prstGeom>
          <a:noFill/>
          <a:ln/>
        </p:spPr>
        <p:txBody>
          <a:bodyPr wrap="square" lIns="0" tIns="0" rIns="0" bIns="0" rtlCol="0" anchor="ctr"/>
          <a:lstStyle/>
          <a:p>
            <a:pPr indent="0" marL="0">
              <a:buNone/>
            </a:pPr>
            <a:r>
              <a:rPr lang="en-US" sz="1100" b="1" dirty="0">
                <a:solidFill>
                  <a:srgbClr val="1B2D5C"/>
                </a:solidFill>
                <a:latin typeface="Calibri" pitchFamily="34" charset="0"/>
                <a:ea typeface="Calibri" pitchFamily="34" charset="-122"/>
                <a:cs typeface="Calibri" pitchFamily="34" charset="-120"/>
              </a:rPr>
              <a:t>Teaching point</a:t>
            </a:r>
            <a:endParaRPr lang="en-US" sz="1100" dirty="0"/>
          </a:p>
        </p:txBody>
      </p:sp>
      <p:sp>
        <p:nvSpPr>
          <p:cNvPr id="22" name="Text 18"/>
          <p:cNvSpPr/>
          <p:nvPr/>
        </p:nvSpPr>
        <p:spPr>
          <a:xfrm>
            <a:off x="5349240" y="5029200"/>
            <a:ext cx="6035040" cy="1188720"/>
          </a:xfrm>
          <a:prstGeom prst="rect">
            <a:avLst/>
          </a:prstGeom>
          <a:noFill/>
          <a:ln/>
        </p:spPr>
        <p:txBody>
          <a:bodyPr wrap="square" lIns="0" tIns="0" rIns="0" bIns="0" rtlCol="0" anchor="t"/>
          <a:lstStyle/>
          <a:p>
            <a:pPr indent="0" marL="0">
              <a:buNone/>
            </a:pPr>
            <a:r>
              <a:rPr lang="en-US" sz="1200" dirty="0">
                <a:solidFill>
                  <a:srgbClr val="1F1F1F"/>
                </a:solidFill>
                <a:latin typeface="Calibri" pitchFamily="34" charset="0"/>
                <a:ea typeface="Calibri" pitchFamily="34" charset="-122"/>
                <a:cs typeface="Calibri" pitchFamily="34" charset="-120"/>
              </a:rPr>
              <a:t>The sync fee was earned for work performed in Y2 but is assessable in Y5 (year of receipt). Averaging restores some of the equity that the cash-basis assessment distorts. Estimated benefit ~$13,000 to $14,000.</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Worked Example 3: The International Tour</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Imogen: Sydney-based conductor; year-long European engagement</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Shape 5"/>
          <p:cNvSpPr/>
          <p:nvPr/>
        </p:nvSpPr>
        <p:spPr>
          <a:xfrm>
            <a:off x="640080" y="2103120"/>
            <a:ext cx="5212080" cy="4206240"/>
          </a:xfrm>
          <a:prstGeom prst="rect">
            <a:avLst/>
          </a:prstGeom>
          <a:solidFill>
            <a:srgbClr val="F2F4F9"/>
          </a:solidFill>
          <a:ln w="12700">
            <a:solidFill>
              <a:srgbClr val="1B2D5C"/>
            </a:solidFill>
            <a:prstDash val="solid"/>
          </a:ln>
        </p:spPr>
      </p:sp>
      <p:sp>
        <p:nvSpPr>
          <p:cNvPr id="9" name="Text 6"/>
          <p:cNvSpPr/>
          <p:nvPr/>
        </p:nvSpPr>
        <p:spPr>
          <a:xfrm>
            <a:off x="822960" y="2194560"/>
            <a:ext cx="4846320" cy="320040"/>
          </a:xfrm>
          <a:prstGeom prst="rect">
            <a:avLst/>
          </a:prstGeom>
          <a:noFill/>
          <a:ln/>
        </p:spPr>
        <p:txBody>
          <a:bodyPr wrap="square" lIns="0" tIns="0" rIns="0" bIns="0" rtlCol="0" anchor="ctr"/>
          <a:lstStyle/>
          <a:p>
            <a:pPr indent="0" marL="0">
              <a:buNone/>
            </a:pPr>
            <a:r>
              <a:rPr lang="en-US" sz="1500" b="1" dirty="0">
                <a:solidFill>
                  <a:srgbClr val="1B2D5C"/>
                </a:solidFill>
                <a:latin typeface="Calibri" pitchFamily="34" charset="0"/>
                <a:ea typeface="Calibri" pitchFamily="34" charset="-122"/>
                <a:cs typeface="Calibri" pitchFamily="34" charset="-120"/>
              </a:rPr>
              <a:t>The facts</a:t>
            </a:r>
            <a:endParaRPr lang="en-US" sz="1500" dirty="0"/>
          </a:p>
        </p:txBody>
      </p:sp>
      <p:sp>
        <p:nvSpPr>
          <p:cNvPr id="10" name="Text 7"/>
          <p:cNvSpPr/>
          <p:nvPr/>
        </p:nvSpPr>
        <p:spPr>
          <a:xfrm>
            <a:off x="822960" y="2560320"/>
            <a:ext cx="4846320" cy="3657600"/>
          </a:xfrm>
          <a:prstGeom prst="rect">
            <a:avLst/>
          </a:prstGeom>
          <a:noFill/>
          <a:ln/>
        </p:spPr>
        <p:txBody>
          <a:bodyPr wrap="square" rtlCol="0" anchor="ctr"/>
          <a:lstStyle/>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Australian tax resident (full year).</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Y4 gross TPI: AUD 420,000.</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Of which AUD 350,000 foreign-sourced (European orchestra engagement).</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Host-country withholding: AUD 75,000.</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Y1 to Y3 average TPI: AUD 165,000.</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AASPI: max(0, 420,000 minus 165,000) = AUD 255,000.</a:t>
            </a:r>
            <a:endParaRPr lang="en-US" sz="1300" dirty="0"/>
          </a:p>
        </p:txBody>
      </p:sp>
      <p:sp>
        <p:nvSpPr>
          <p:cNvPr id="11" name="Shape 8"/>
          <p:cNvSpPr/>
          <p:nvPr/>
        </p:nvSpPr>
        <p:spPr>
          <a:xfrm>
            <a:off x="6080760" y="2103120"/>
            <a:ext cx="5532120" cy="4206240"/>
          </a:xfrm>
          <a:prstGeom prst="rect">
            <a:avLst/>
          </a:prstGeom>
          <a:solidFill>
            <a:srgbClr val="FBE5D6"/>
          </a:solidFill>
          <a:ln w="25400">
            <a:solidFill>
              <a:srgbClr val="C00000"/>
            </a:solidFill>
            <a:prstDash val="solid"/>
          </a:ln>
        </p:spPr>
      </p:sp>
      <p:sp>
        <p:nvSpPr>
          <p:cNvPr id="12" name="Text 9"/>
          <p:cNvSpPr/>
          <p:nvPr/>
        </p:nvSpPr>
        <p:spPr>
          <a:xfrm>
            <a:off x="6263640" y="2194560"/>
            <a:ext cx="5166360" cy="365760"/>
          </a:xfrm>
          <a:prstGeom prst="rect">
            <a:avLst/>
          </a:prstGeom>
          <a:noFill/>
          <a:ln/>
        </p:spPr>
        <p:txBody>
          <a:bodyPr wrap="square" lIns="0" tIns="0" rIns="0" bIns="0" rtlCol="0" anchor="ctr"/>
          <a:lstStyle/>
          <a:p>
            <a:pPr indent="0" marL="0">
              <a:buNone/>
            </a:pPr>
            <a:r>
              <a:rPr lang="en-US" sz="1600" b="1" dirty="0">
                <a:solidFill>
                  <a:srgbClr val="C00000"/>
                </a:solidFill>
                <a:latin typeface="Calibri" pitchFamily="34" charset="0"/>
                <a:ea typeface="Calibri" pitchFamily="34" charset="-122"/>
                <a:cs typeface="Calibri" pitchFamily="34" charset="-120"/>
              </a:rPr>
              <a:t>CRITICAL: Order of Operations</a:t>
            </a:r>
            <a:endParaRPr lang="en-US" sz="1600" dirty="0"/>
          </a:p>
        </p:txBody>
      </p:sp>
      <p:sp>
        <p:nvSpPr>
          <p:cNvPr id="13" name="Text 10"/>
          <p:cNvSpPr/>
          <p:nvPr/>
        </p:nvSpPr>
        <p:spPr>
          <a:xfrm>
            <a:off x="6263640" y="2697480"/>
            <a:ext cx="5166360" cy="2468880"/>
          </a:xfrm>
          <a:prstGeom prst="rect">
            <a:avLst/>
          </a:prstGeom>
          <a:noFill/>
          <a:ln/>
        </p:spPr>
        <p:txBody>
          <a:bodyPr wrap="square" lIns="0" tIns="0" rIns="0" bIns="0" rtlCol="0" anchor="t"/>
          <a:lstStyle/>
          <a:p>
            <a:pPr indent="0" marL="0">
              <a:spcAft>
                <a:spcPts val="800"/>
              </a:spcAft>
              <a:buNone/>
            </a:pPr>
            <a:r>
              <a:rPr lang="en-US" sz="1300" dirty="0">
                <a:solidFill>
                  <a:srgbClr val="1F1F1F"/>
                </a:solidFill>
                <a:latin typeface="Calibri" pitchFamily="34" charset="0"/>
                <a:ea typeface="Calibri" pitchFamily="34" charset="-122"/>
                <a:cs typeface="Calibri" pitchFamily="34" charset="-120"/>
              </a:rPr>
              <a:t>1. Compute total taxable income (AU + foreign sources).</a:t>
            </a:r>
            <a:endParaRPr lang="en-US" sz="1300" dirty="0"/>
          </a:p>
          <a:p>
            <a:pPr indent="0" marL="0">
              <a:spcAft>
                <a:spcPts val="800"/>
              </a:spcAft>
              <a:buNone/>
            </a:pPr>
            <a:r>
              <a:rPr lang="en-US" sz="1300" dirty="0">
                <a:solidFill>
                  <a:srgbClr val="1F1F1F"/>
                </a:solidFill>
                <a:latin typeface="Calibri" pitchFamily="34" charset="0"/>
                <a:ea typeface="Calibri" pitchFamily="34" charset="-122"/>
                <a:cs typeface="Calibri" pitchFamily="34" charset="-120"/>
              </a:rPr>
              <a:t>2. Identify TPI INCLUDING foreign-sourced TPI gross of foreign tax.</a:t>
            </a:r>
            <a:endParaRPr lang="en-US" sz="1300" dirty="0"/>
          </a:p>
          <a:p>
            <a:pPr indent="0" marL="0">
              <a:spcAft>
                <a:spcPts val="800"/>
              </a:spcAft>
              <a:buNone/>
            </a:pPr>
            <a:r>
              <a:rPr lang="en-US" sz="1300" dirty="0">
                <a:solidFill>
                  <a:srgbClr val="1F1F1F"/>
                </a:solidFill>
                <a:latin typeface="Calibri" pitchFamily="34" charset="0"/>
                <a:ea typeface="Calibri" pitchFamily="34" charset="-122"/>
                <a:cs typeface="Calibri" pitchFamily="34" charset="-120"/>
              </a:rPr>
              <a:t>3. Apply Division 405 averaging to compute the offset on AASPI.</a:t>
            </a:r>
            <a:endParaRPr lang="en-US" sz="1300" dirty="0"/>
          </a:p>
          <a:p>
            <a:pPr indent="0" marL="0">
              <a:spcAft>
                <a:spcPts val="800"/>
              </a:spcAft>
              <a:buNone/>
            </a:pPr>
            <a:r>
              <a:rPr lang="en-US" sz="1300" dirty="0">
                <a:solidFill>
                  <a:srgbClr val="1F1F1F"/>
                </a:solidFill>
                <a:latin typeface="Calibri" pitchFamily="34" charset="0"/>
                <a:ea typeface="Calibri" pitchFamily="34" charset="-122"/>
                <a:cs typeface="Calibri" pitchFamily="34" charset="-120"/>
              </a:rPr>
              <a:t>4. Compute final tax payable AFTER averaging.</a:t>
            </a:r>
            <a:endParaRPr lang="en-US" sz="1300" dirty="0"/>
          </a:p>
          <a:p>
            <a:pPr indent="0" marL="0">
              <a:spcAft>
                <a:spcPts val="800"/>
              </a:spcAft>
              <a:buNone/>
            </a:pPr>
            <a:r>
              <a:rPr lang="en-US" sz="1300" dirty="0">
                <a:solidFill>
                  <a:srgbClr val="1F1F1F"/>
                </a:solidFill>
                <a:latin typeface="Calibri" pitchFamily="34" charset="0"/>
                <a:ea typeface="Calibri" pitchFamily="34" charset="-122"/>
                <a:cs typeface="Calibri" pitchFamily="34" charset="-120"/>
              </a:rPr>
              <a:t>5. Apply FITO to reduce final tax (subject to s 770-75 cap).</a:t>
            </a:r>
            <a:endParaRPr lang="en-US" sz="1300" dirty="0"/>
          </a:p>
        </p:txBody>
      </p:sp>
      <p:sp>
        <p:nvSpPr>
          <p:cNvPr id="14" name="Shape 11"/>
          <p:cNvSpPr/>
          <p:nvPr/>
        </p:nvSpPr>
        <p:spPr>
          <a:xfrm>
            <a:off x="6263640" y="5257800"/>
            <a:ext cx="5166360" cy="960120"/>
          </a:xfrm>
          <a:prstGeom prst="rect">
            <a:avLst/>
          </a:prstGeom>
          <a:solidFill>
            <a:srgbClr val="FFFFFF"/>
          </a:solidFill>
          <a:ln w="12700">
            <a:solidFill>
              <a:srgbClr val="C00000"/>
            </a:solidFill>
            <a:prstDash val="solid"/>
          </a:ln>
        </p:spPr>
      </p:sp>
      <p:sp>
        <p:nvSpPr>
          <p:cNvPr id="15" name="Text 12"/>
          <p:cNvSpPr/>
          <p:nvPr/>
        </p:nvSpPr>
        <p:spPr>
          <a:xfrm>
            <a:off x="6400800" y="5303520"/>
            <a:ext cx="4937760" cy="868680"/>
          </a:xfrm>
          <a:prstGeom prst="rect">
            <a:avLst/>
          </a:prstGeom>
          <a:noFill/>
          <a:ln/>
        </p:spPr>
        <p:txBody>
          <a:bodyPr wrap="square" lIns="0" tIns="0" rIns="0" bIns="0" rtlCol="0" anchor="ctr"/>
          <a:lstStyle/>
          <a:p>
            <a:pPr indent="0" marL="0">
              <a:buNone/>
            </a:pPr>
            <a:r>
              <a:rPr lang="en-US" sz="1200" b="1" dirty="0">
                <a:solidFill>
                  <a:srgbClr val="C00000"/>
                </a:solidFill>
                <a:latin typeface="Calibri" pitchFamily="34" charset="0"/>
                <a:ea typeface="Calibri" pitchFamily="34" charset="-122"/>
                <a:cs typeface="Calibri" pitchFamily="34" charset="-120"/>
              </a:rPr>
              <a:t>Common error: </a:t>
            </a:r>
            <a:pPr indent="0" marL="0">
              <a:buNone/>
            </a:pPr>
            <a:r>
              <a:rPr lang="en-US" sz="1200" dirty="0">
                <a:solidFill>
                  <a:srgbClr val="1F1F1F"/>
                </a:solidFill>
                <a:latin typeface="Calibri" pitchFamily="34" charset="0"/>
                <a:ea typeface="Calibri" pitchFamily="34" charset="-122"/>
                <a:cs typeface="Calibri" pitchFamily="34" charset="-120"/>
              </a:rPr>
              <a:t>reducing TPI by foreign withholding BEFORE averaging. This is wrong. TPI is gross of foreign tax for AASPI. FITO is a separate, later offset.</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Worked Example 4: The Publishing Advance</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Kavi: songwriter receives $180,000 advance against future royalties</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Shape 5"/>
          <p:cNvSpPr/>
          <p:nvPr/>
        </p:nvSpPr>
        <p:spPr>
          <a:xfrm>
            <a:off x="640080" y="2103120"/>
            <a:ext cx="5212080" cy="4206240"/>
          </a:xfrm>
          <a:prstGeom prst="rect">
            <a:avLst/>
          </a:prstGeom>
          <a:solidFill>
            <a:srgbClr val="FFFFFF"/>
          </a:solidFill>
          <a:ln w="19050">
            <a:solidFill>
              <a:srgbClr val="7B1538"/>
            </a:solidFill>
            <a:prstDash val="solid"/>
          </a:ln>
        </p:spPr>
      </p:sp>
      <p:sp>
        <p:nvSpPr>
          <p:cNvPr id="9" name="Text 6"/>
          <p:cNvSpPr/>
          <p:nvPr/>
        </p:nvSpPr>
        <p:spPr>
          <a:xfrm>
            <a:off x="822960" y="2194560"/>
            <a:ext cx="4846320" cy="320040"/>
          </a:xfrm>
          <a:prstGeom prst="rect">
            <a:avLst/>
          </a:prstGeom>
          <a:noFill/>
          <a:ln/>
        </p:spPr>
        <p:txBody>
          <a:bodyPr wrap="square" lIns="0" tIns="0" rIns="0" bIns="0" rtlCol="0" anchor="ctr"/>
          <a:lstStyle/>
          <a:p>
            <a:pPr indent="0" marL="0">
              <a:buNone/>
            </a:pPr>
            <a:r>
              <a:rPr lang="en-US" sz="1500" b="1" dirty="0">
                <a:solidFill>
                  <a:srgbClr val="7B1538"/>
                </a:solidFill>
                <a:latin typeface="Calibri" pitchFamily="34" charset="0"/>
                <a:ea typeface="Calibri" pitchFamily="34" charset="-122"/>
                <a:cs typeface="Calibri" pitchFamily="34" charset="-120"/>
              </a:rPr>
              <a:t>The deal</a:t>
            </a:r>
            <a:endParaRPr lang="en-US" sz="1500" dirty="0"/>
          </a:p>
        </p:txBody>
      </p:sp>
      <p:sp>
        <p:nvSpPr>
          <p:cNvPr id="10" name="Text 7"/>
          <p:cNvSpPr/>
          <p:nvPr/>
        </p:nvSpPr>
        <p:spPr>
          <a:xfrm>
            <a:off x="822960" y="2560320"/>
            <a:ext cx="4846320" cy="3566160"/>
          </a:xfrm>
          <a:prstGeom prst="rect">
            <a:avLst/>
          </a:prstGeom>
          <a:noFill/>
          <a:ln/>
        </p:spPr>
        <p:txBody>
          <a:bodyPr wrap="square" rtlCol="0" anchor="ctr"/>
          <a:lstStyle/>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Three-album publishing deal signed in Y3.</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Upfront advance: $180,000 (non-refundable).</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Recoupable against future royalties.</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No requirement to repay if songs do not earn enough.</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Y3 baseline TPI before advance: $45,000.</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Y3 total TPI: $225,000.</a:t>
            </a:r>
            <a:endParaRPr lang="en-US" sz="1300" dirty="0"/>
          </a:p>
        </p:txBody>
      </p:sp>
      <p:sp>
        <p:nvSpPr>
          <p:cNvPr id="11" name="Text 8"/>
          <p:cNvSpPr/>
          <p:nvPr/>
        </p:nvSpPr>
        <p:spPr>
          <a:xfrm>
            <a:off x="6080760" y="2148840"/>
            <a:ext cx="5532120" cy="320040"/>
          </a:xfrm>
          <a:prstGeom prst="rect">
            <a:avLst/>
          </a:prstGeom>
          <a:noFill/>
          <a:ln/>
        </p:spPr>
        <p:txBody>
          <a:bodyPr wrap="square" lIns="0" tIns="0" rIns="0" bIns="0" rtlCol="0" anchor="ctr"/>
          <a:lstStyle/>
          <a:p>
            <a:pPr indent="0" marL="0">
              <a:buNone/>
            </a:pPr>
            <a:r>
              <a:rPr lang="en-US" sz="1500" b="1" dirty="0">
                <a:solidFill>
                  <a:srgbClr val="1B2D5C"/>
                </a:solidFill>
                <a:latin typeface="Calibri" pitchFamily="34" charset="0"/>
                <a:ea typeface="Calibri" pitchFamily="34" charset="-122"/>
                <a:cs typeface="Calibri" pitchFamily="34" charset="-120"/>
              </a:rPr>
              <a:t>Three issues for the workpaper</a:t>
            </a:r>
            <a:endParaRPr lang="en-US" sz="1500" dirty="0"/>
          </a:p>
        </p:txBody>
      </p:sp>
      <p:sp>
        <p:nvSpPr>
          <p:cNvPr id="12" name="Shape 9"/>
          <p:cNvSpPr/>
          <p:nvPr/>
        </p:nvSpPr>
        <p:spPr>
          <a:xfrm>
            <a:off x="6080760" y="2560320"/>
            <a:ext cx="502920" cy="502920"/>
          </a:xfrm>
          <a:prstGeom prst="ellipse">
            <a:avLst/>
          </a:prstGeom>
          <a:solidFill>
            <a:srgbClr val="7B1538"/>
          </a:solidFill>
          <a:ln w="12700">
            <a:solidFill>
              <a:srgbClr val="7B1538"/>
            </a:solidFill>
            <a:prstDash val="solid"/>
          </a:ln>
        </p:spPr>
      </p:sp>
      <p:sp>
        <p:nvSpPr>
          <p:cNvPr id="13" name="Text 10"/>
          <p:cNvSpPr/>
          <p:nvPr/>
        </p:nvSpPr>
        <p:spPr>
          <a:xfrm>
            <a:off x="6080760" y="2560320"/>
            <a:ext cx="502920" cy="5029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1</a:t>
            </a:r>
            <a:endParaRPr lang="en-US" sz="2200" dirty="0"/>
          </a:p>
        </p:txBody>
      </p:sp>
      <p:sp>
        <p:nvSpPr>
          <p:cNvPr id="14" name="Text 11"/>
          <p:cNvSpPr/>
          <p:nvPr/>
        </p:nvSpPr>
        <p:spPr>
          <a:xfrm>
            <a:off x="6675120" y="2578608"/>
            <a:ext cx="4937760" cy="292608"/>
          </a:xfrm>
          <a:prstGeom prst="rect">
            <a:avLst/>
          </a:prstGeom>
          <a:noFill/>
          <a:ln/>
        </p:spPr>
        <p:txBody>
          <a:bodyPr wrap="square" lIns="0" tIns="0" rIns="0" bIns="0" rtlCol="0" anchor="ctr"/>
          <a:lstStyle/>
          <a:p>
            <a:pPr indent="0" marL="0">
              <a:buNone/>
            </a:pPr>
            <a:r>
              <a:rPr lang="en-US" sz="1300" b="1" dirty="0">
                <a:solidFill>
                  <a:srgbClr val="7B1538"/>
                </a:solidFill>
                <a:latin typeface="Calibri" pitchFamily="34" charset="0"/>
                <a:ea typeface="Calibri" pitchFamily="34" charset="-122"/>
                <a:cs typeface="Calibri" pitchFamily="34" charset="-120"/>
              </a:rPr>
              <a:t>Timing</a:t>
            </a:r>
            <a:endParaRPr lang="en-US" sz="1300" dirty="0"/>
          </a:p>
        </p:txBody>
      </p:sp>
      <p:sp>
        <p:nvSpPr>
          <p:cNvPr id="15" name="Text 12"/>
          <p:cNvSpPr/>
          <p:nvPr/>
        </p:nvSpPr>
        <p:spPr>
          <a:xfrm>
            <a:off x="6675120" y="2907792"/>
            <a:ext cx="4937760" cy="914400"/>
          </a:xfrm>
          <a:prstGeom prst="rect">
            <a:avLst/>
          </a:prstGeom>
          <a:noFill/>
          <a:ln/>
        </p:spPr>
        <p:txBody>
          <a:bodyPr wrap="square" lIns="0" tIns="0" rIns="0" bIns="0" rtlCol="0" anchor="t"/>
          <a:lstStyle/>
          <a:p>
            <a:pPr indent="0" marL="0">
              <a:buNone/>
            </a:pPr>
            <a:r>
              <a:rPr lang="en-US" sz="1100" dirty="0">
                <a:solidFill>
                  <a:srgbClr val="1F1F1F"/>
                </a:solidFill>
                <a:latin typeface="Calibri" pitchFamily="34" charset="0"/>
                <a:ea typeface="Calibri" pitchFamily="34" charset="-122"/>
                <a:cs typeface="Calibri" pitchFamily="34" charset="-120"/>
              </a:rPr>
              <a:t>Assessable in Y3 on receipt. No statutory mechanism to spread the receipt across the album cycle. Averaging is the only smoothing tool.</a:t>
            </a:r>
            <a:endParaRPr lang="en-US" sz="1100" dirty="0"/>
          </a:p>
        </p:txBody>
      </p:sp>
      <p:sp>
        <p:nvSpPr>
          <p:cNvPr id="16" name="Shape 13"/>
          <p:cNvSpPr/>
          <p:nvPr/>
        </p:nvSpPr>
        <p:spPr>
          <a:xfrm>
            <a:off x="6080760" y="3840480"/>
            <a:ext cx="502920" cy="502920"/>
          </a:xfrm>
          <a:prstGeom prst="ellipse">
            <a:avLst/>
          </a:prstGeom>
          <a:solidFill>
            <a:srgbClr val="7B1538"/>
          </a:solidFill>
          <a:ln w="12700">
            <a:solidFill>
              <a:srgbClr val="7B1538"/>
            </a:solidFill>
            <a:prstDash val="solid"/>
          </a:ln>
        </p:spPr>
      </p:sp>
      <p:sp>
        <p:nvSpPr>
          <p:cNvPr id="17" name="Text 14"/>
          <p:cNvSpPr/>
          <p:nvPr/>
        </p:nvSpPr>
        <p:spPr>
          <a:xfrm>
            <a:off x="6080760" y="3840480"/>
            <a:ext cx="502920" cy="5029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2</a:t>
            </a:r>
            <a:endParaRPr lang="en-US" sz="2200" dirty="0"/>
          </a:p>
        </p:txBody>
      </p:sp>
      <p:sp>
        <p:nvSpPr>
          <p:cNvPr id="18" name="Text 15"/>
          <p:cNvSpPr/>
          <p:nvPr/>
        </p:nvSpPr>
        <p:spPr>
          <a:xfrm>
            <a:off x="6675120" y="3858768"/>
            <a:ext cx="4937760" cy="292608"/>
          </a:xfrm>
          <a:prstGeom prst="rect">
            <a:avLst/>
          </a:prstGeom>
          <a:noFill/>
          <a:ln/>
        </p:spPr>
        <p:txBody>
          <a:bodyPr wrap="square" lIns="0" tIns="0" rIns="0" bIns="0" rtlCol="0" anchor="ctr"/>
          <a:lstStyle/>
          <a:p>
            <a:pPr indent="0" marL="0">
              <a:buNone/>
            </a:pPr>
            <a:r>
              <a:rPr lang="en-US" sz="1300" b="1" dirty="0">
                <a:solidFill>
                  <a:srgbClr val="7B1538"/>
                </a:solidFill>
                <a:latin typeface="Calibri" pitchFamily="34" charset="0"/>
                <a:ea typeface="Calibri" pitchFamily="34" charset="-122"/>
                <a:cs typeface="Calibri" pitchFamily="34" charset="-120"/>
              </a:rPr>
              <a:t>Character</a:t>
            </a:r>
            <a:endParaRPr lang="en-US" sz="1300" dirty="0"/>
          </a:p>
        </p:txBody>
      </p:sp>
      <p:sp>
        <p:nvSpPr>
          <p:cNvPr id="19" name="Text 16"/>
          <p:cNvSpPr/>
          <p:nvPr/>
        </p:nvSpPr>
        <p:spPr>
          <a:xfrm>
            <a:off x="6675120" y="4187952"/>
            <a:ext cx="4937760" cy="914400"/>
          </a:xfrm>
          <a:prstGeom prst="rect">
            <a:avLst/>
          </a:prstGeom>
          <a:noFill/>
          <a:ln/>
        </p:spPr>
        <p:txBody>
          <a:bodyPr wrap="square" lIns="0" tIns="0" rIns="0" bIns="0" rtlCol="0" anchor="t"/>
          <a:lstStyle/>
          <a:p>
            <a:pPr indent="0" marL="0">
              <a:buNone/>
            </a:pPr>
            <a:r>
              <a:rPr lang="en-US" sz="1100" dirty="0">
                <a:solidFill>
                  <a:srgbClr val="1F1F1F"/>
                </a:solidFill>
                <a:latin typeface="Calibri" pitchFamily="34" charset="0"/>
                <a:ea typeface="Calibri" pitchFamily="34" charset="-122"/>
                <a:cs typeface="Calibri" pitchFamily="34" charset="-120"/>
              </a:rPr>
              <a:t>Derives from authorship of musical works. It is TPI. If structured as a repayable loan it would be balance sheet, but most Australian publishing advances are not repayable. Read the contract.</a:t>
            </a:r>
            <a:endParaRPr lang="en-US" sz="1100" dirty="0"/>
          </a:p>
        </p:txBody>
      </p:sp>
      <p:sp>
        <p:nvSpPr>
          <p:cNvPr id="20" name="Shape 17"/>
          <p:cNvSpPr/>
          <p:nvPr/>
        </p:nvSpPr>
        <p:spPr>
          <a:xfrm>
            <a:off x="6080760" y="5120640"/>
            <a:ext cx="502920" cy="502920"/>
          </a:xfrm>
          <a:prstGeom prst="ellipse">
            <a:avLst/>
          </a:prstGeom>
          <a:solidFill>
            <a:srgbClr val="7B1538"/>
          </a:solidFill>
          <a:ln w="12700">
            <a:solidFill>
              <a:srgbClr val="7B1538"/>
            </a:solidFill>
            <a:prstDash val="solid"/>
          </a:ln>
        </p:spPr>
      </p:sp>
      <p:sp>
        <p:nvSpPr>
          <p:cNvPr id="21" name="Text 18"/>
          <p:cNvSpPr/>
          <p:nvPr/>
        </p:nvSpPr>
        <p:spPr>
          <a:xfrm>
            <a:off x="6080760" y="5120640"/>
            <a:ext cx="502920" cy="5029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3</a:t>
            </a:r>
            <a:endParaRPr lang="en-US" sz="2200" dirty="0"/>
          </a:p>
        </p:txBody>
      </p:sp>
      <p:sp>
        <p:nvSpPr>
          <p:cNvPr id="22" name="Text 19"/>
          <p:cNvSpPr/>
          <p:nvPr/>
        </p:nvSpPr>
        <p:spPr>
          <a:xfrm>
            <a:off x="6675120" y="5138928"/>
            <a:ext cx="4937760" cy="292608"/>
          </a:xfrm>
          <a:prstGeom prst="rect">
            <a:avLst/>
          </a:prstGeom>
          <a:noFill/>
          <a:ln/>
        </p:spPr>
        <p:txBody>
          <a:bodyPr wrap="square" lIns="0" tIns="0" rIns="0" bIns="0" rtlCol="0" anchor="ctr"/>
          <a:lstStyle/>
          <a:p>
            <a:pPr indent="0" marL="0">
              <a:buNone/>
            </a:pPr>
            <a:r>
              <a:rPr lang="en-US" sz="1300" b="1" dirty="0">
                <a:solidFill>
                  <a:srgbClr val="7B1538"/>
                </a:solidFill>
                <a:latin typeface="Calibri" pitchFamily="34" charset="0"/>
                <a:ea typeface="Calibri" pitchFamily="34" charset="-122"/>
                <a:cs typeface="Calibri" pitchFamily="34" charset="-120"/>
              </a:rPr>
              <a:t>Recoupment</a:t>
            </a:r>
            <a:endParaRPr lang="en-US" sz="1300" dirty="0"/>
          </a:p>
        </p:txBody>
      </p:sp>
      <p:sp>
        <p:nvSpPr>
          <p:cNvPr id="23" name="Text 20"/>
          <p:cNvSpPr/>
          <p:nvPr/>
        </p:nvSpPr>
        <p:spPr>
          <a:xfrm>
            <a:off x="6675120" y="5468112"/>
            <a:ext cx="4937760" cy="914400"/>
          </a:xfrm>
          <a:prstGeom prst="rect">
            <a:avLst/>
          </a:prstGeom>
          <a:noFill/>
          <a:ln/>
        </p:spPr>
        <p:txBody>
          <a:bodyPr wrap="square" lIns="0" tIns="0" rIns="0" bIns="0" rtlCol="0" anchor="t"/>
          <a:lstStyle/>
          <a:p>
            <a:pPr indent="0" marL="0">
              <a:buNone/>
            </a:pPr>
            <a:r>
              <a:rPr lang="en-US" sz="1100" dirty="0">
                <a:solidFill>
                  <a:srgbClr val="1F1F1F"/>
                </a:solidFill>
                <a:latin typeface="Calibri" pitchFamily="34" charset="0"/>
                <a:ea typeface="Calibri" pitchFamily="34" charset="-122"/>
                <a:cs typeface="Calibri" pitchFamily="34" charset="-120"/>
              </a:rPr>
              <a:t>Future royalties recouped against the advance are still TPI in the year earned. The advance was already taxed in Y3. The "unrecouped balance" on publisher statements is informational only.</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Top 5 Errors in Musician Files</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What reviewers catch and why</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640080" y="2103120"/>
          <a:ext cx="10972800" cy="914400"/>
        </p:xfrm>
        <a:graphic>
          <a:graphicData uri="http://schemas.openxmlformats.org/drawingml/2006/table">
            <a:tbl>
              <a:tblPr/>
              <a:tblGrid>
                <a:gridCol w="548640"/>
                <a:gridCol w="4937760"/>
                <a:gridCol w="5486400"/>
              </a:tblGrid>
              <a:tr h="621792">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Error</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Consequence</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7B1538"/>
                    </a:solidFill>
                  </a:tcPr>
                </a:tc>
              </a:tr>
              <a:tr h="621792">
                <a:tc>
                  <a:txBody>
                    <a:bodyPr/>
                    <a:lstStyle/>
                    <a:p>
                      <a:pPr algn="ctr" indent="0" marL="0">
                        <a:buNone/>
                      </a:pPr>
                      <a:r>
                        <a:rPr lang="en-US" sz="1600" b="1" dirty="0">
                          <a:solidFill>
                            <a:srgbClr val="7B1538"/>
                          </a:solidFill>
                          <a:latin typeface="Calibri" pitchFamily="34" charset="0"/>
                          <a:ea typeface="Calibri" pitchFamily="34" charset="-122"/>
                          <a:cs typeface="Calibri" pitchFamily="34" charset="-120"/>
                        </a:rPr>
                        <a:t>1</a:t>
                      </a:r>
                      <a:endParaRPr lang="en-US" sz="16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300" b="1" dirty="0">
                          <a:solidFill>
                            <a:srgbClr val="1F1F1F"/>
                          </a:solidFill>
                          <a:latin typeface="Calibri" pitchFamily="34" charset="0"/>
                          <a:ea typeface="Calibri" pitchFamily="34" charset="-122"/>
                          <a:cs typeface="Calibri" pitchFamily="34" charset="-120"/>
                        </a:rPr>
                        <a:t>Failing to identify the first qualifying year</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300" dirty="0">
                          <a:solidFill>
                            <a:srgbClr val="1F1F1F"/>
                          </a:solidFill>
                          <a:latin typeface="Calibri" pitchFamily="34" charset="0"/>
                          <a:ea typeface="Calibri" pitchFamily="34" charset="-122"/>
                          <a:cs typeface="Calibri" pitchFamily="34" charset="-120"/>
                        </a:rPr>
                        <a:t>Wrong base year; all AASPI calcs wrong; benefit overstated or understated</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621792">
                <a:tc>
                  <a:txBody>
                    <a:bodyPr/>
                    <a:lstStyle/>
                    <a:p>
                      <a:pPr algn="ctr" indent="0" marL="0">
                        <a:buNone/>
                      </a:pPr>
                      <a:r>
                        <a:rPr lang="en-US" sz="1600" b="1" dirty="0">
                          <a:solidFill>
                            <a:srgbClr val="7B1538"/>
                          </a:solidFill>
                          <a:latin typeface="Calibri" pitchFamily="34" charset="0"/>
                          <a:ea typeface="Calibri" pitchFamily="34" charset="-122"/>
                          <a:cs typeface="Calibri" pitchFamily="34" charset="-120"/>
                        </a:rPr>
                        <a:t>2</a:t>
                      </a:r>
                      <a:endParaRPr lang="en-US" sz="16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300" b="1" dirty="0">
                          <a:solidFill>
                            <a:srgbClr val="1F1F1F"/>
                          </a:solidFill>
                          <a:latin typeface="Calibri" pitchFamily="34" charset="0"/>
                          <a:ea typeface="Calibri" pitchFamily="34" charset="-122"/>
                          <a:cs typeface="Calibri" pitchFamily="34" charset="-120"/>
                        </a:rPr>
                        <a:t>Including teaching income in TPI</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300" dirty="0">
                          <a:solidFill>
                            <a:srgbClr val="1F1F1F"/>
                          </a:solidFill>
                          <a:latin typeface="Calibri" pitchFamily="34" charset="0"/>
                          <a:ea typeface="Calibri" pitchFamily="34" charset="-122"/>
                          <a:cs typeface="Calibri" pitchFamily="34" charset="-120"/>
                        </a:rPr>
                        <a:t>AASPI overstated; reviewer sign-off withheld</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621792">
                <a:tc>
                  <a:txBody>
                    <a:bodyPr/>
                    <a:lstStyle/>
                    <a:p>
                      <a:pPr algn="ctr" indent="0" marL="0">
                        <a:buNone/>
                      </a:pPr>
                      <a:r>
                        <a:rPr lang="en-US" sz="1600" b="1" dirty="0">
                          <a:solidFill>
                            <a:srgbClr val="7B1538"/>
                          </a:solidFill>
                          <a:latin typeface="Calibri" pitchFamily="34" charset="0"/>
                          <a:ea typeface="Calibri" pitchFamily="34" charset="-122"/>
                          <a:cs typeface="Calibri" pitchFamily="34" charset="-120"/>
                        </a:rPr>
                        <a:t>3</a:t>
                      </a:r>
                      <a:endParaRPr lang="en-US" sz="16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300" b="1" dirty="0">
                          <a:solidFill>
                            <a:srgbClr val="1F1F1F"/>
                          </a:solidFill>
                          <a:latin typeface="Calibri" pitchFamily="34" charset="0"/>
                          <a:ea typeface="Calibri" pitchFamily="34" charset="-122"/>
                          <a:cs typeface="Calibri" pitchFamily="34" charset="-120"/>
                        </a:rPr>
                        <a:t>Foreign withholding netted against TPI before averaging</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300" dirty="0">
                          <a:solidFill>
                            <a:srgbClr val="1F1F1F"/>
                          </a:solidFill>
                          <a:latin typeface="Calibri" pitchFamily="34" charset="0"/>
                          <a:ea typeface="Calibri" pitchFamily="34" charset="-122"/>
                          <a:cs typeface="Calibri" pitchFamily="34" charset="-120"/>
                        </a:rPr>
                        <a:t>Wrong order of operations; benefit understated by thousands</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621792">
                <a:tc>
                  <a:txBody>
                    <a:bodyPr/>
                    <a:lstStyle/>
                    <a:p>
                      <a:pPr algn="ctr" indent="0" marL="0">
                        <a:buNone/>
                      </a:pPr>
                      <a:r>
                        <a:rPr lang="en-US" sz="1600" b="1" dirty="0">
                          <a:solidFill>
                            <a:srgbClr val="7B1538"/>
                          </a:solidFill>
                          <a:latin typeface="Calibri" pitchFamily="34" charset="0"/>
                          <a:ea typeface="Calibri" pitchFamily="34" charset="-122"/>
                          <a:cs typeface="Calibri" pitchFamily="34" charset="-120"/>
                        </a:rPr>
                        <a:t>4</a:t>
                      </a:r>
                      <a:endParaRPr lang="en-US" sz="16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300" b="1" dirty="0">
                          <a:solidFill>
                            <a:srgbClr val="1F1F1F"/>
                          </a:solidFill>
                          <a:latin typeface="Calibri" pitchFamily="34" charset="0"/>
                          <a:ea typeface="Calibri" pitchFamily="34" charset="-122"/>
                          <a:cs typeface="Calibri" pitchFamily="34" charset="-120"/>
                        </a:rPr>
                        <a:t>Treating publishing advance as deferred income</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300" dirty="0">
                          <a:solidFill>
                            <a:srgbClr val="1F1F1F"/>
                          </a:solidFill>
                          <a:latin typeface="Calibri" pitchFamily="34" charset="0"/>
                          <a:ea typeface="Calibri" pitchFamily="34" charset="-122"/>
                          <a:cs typeface="Calibri" pitchFamily="34" charset="-120"/>
                        </a:rPr>
                        <a:t>Wrong year of derivation; ATO position vulnerable</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621792">
                <a:tc>
                  <a:txBody>
                    <a:bodyPr/>
                    <a:lstStyle/>
                    <a:p>
                      <a:pPr algn="ctr" indent="0" marL="0">
                        <a:buNone/>
                      </a:pPr>
                      <a:r>
                        <a:rPr lang="en-US" sz="1600" b="1" dirty="0">
                          <a:solidFill>
                            <a:srgbClr val="7B1538"/>
                          </a:solidFill>
                          <a:latin typeface="Calibri" pitchFamily="34" charset="0"/>
                          <a:ea typeface="Calibri" pitchFamily="34" charset="-122"/>
                          <a:cs typeface="Calibri" pitchFamily="34" charset="-120"/>
                        </a:rPr>
                        <a:t>5</a:t>
                      </a:r>
                      <a:endParaRPr lang="en-US" sz="16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300" b="1" dirty="0">
                          <a:solidFill>
                            <a:srgbClr val="1F1F1F"/>
                          </a:solidFill>
                          <a:latin typeface="Calibri" pitchFamily="34" charset="0"/>
                          <a:ea typeface="Calibri" pitchFamily="34" charset="-122"/>
                          <a:cs typeface="Calibri" pitchFamily="34" charset="-120"/>
                        </a:rPr>
                        <a:t>Missing APRA AMCOS Q4 or PPCA annual distribution</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1300" dirty="0">
                          <a:solidFill>
                            <a:srgbClr val="1F1F1F"/>
                          </a:solidFill>
                          <a:latin typeface="Calibri" pitchFamily="34" charset="0"/>
                          <a:ea typeface="Calibri" pitchFamily="34" charset="-122"/>
                          <a:cs typeface="Calibri" pitchFamily="34" charset="-120"/>
                        </a:rPr>
                        <a:t>TPI understated; revisit required after lodgement</a:t>
                      </a:r>
                      <a:endParaRPr lang="en-US" sz="1300" dirty="0">
                        <a:latin typeface="Calibri" charset="0"/>
                        <a:ea typeface="Calibri" charset="0"/>
                        <a:cs typeface="Calibri" charset="0"/>
                      </a:endParaRPr>
                    </a:p>
                  </a:txBody>
                  <a:tcPr marL="91440" marR="91440" marT="45720" marB="4572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Group Discussion</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How would you respond to your client?</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Shape 5"/>
          <p:cNvSpPr/>
          <p:nvPr/>
        </p:nvSpPr>
        <p:spPr>
          <a:xfrm>
            <a:off x="640080" y="2286000"/>
            <a:ext cx="10972800" cy="1188720"/>
          </a:xfrm>
          <a:prstGeom prst="rect">
            <a:avLst/>
          </a:prstGeom>
          <a:solidFill>
            <a:srgbClr val="F2F4F9"/>
          </a:solidFill>
          <a:ln w="19050">
            <a:solidFill>
              <a:srgbClr val="1B2D5C"/>
            </a:solidFill>
            <a:prstDash val="solid"/>
          </a:ln>
        </p:spPr>
      </p:sp>
      <p:sp>
        <p:nvSpPr>
          <p:cNvPr id="9" name="Text 6"/>
          <p:cNvSpPr/>
          <p:nvPr/>
        </p:nvSpPr>
        <p:spPr>
          <a:xfrm>
            <a:off x="868680" y="2377440"/>
            <a:ext cx="10607040" cy="274320"/>
          </a:xfrm>
          <a:prstGeom prst="rect">
            <a:avLst/>
          </a:prstGeom>
          <a:noFill/>
          <a:ln/>
        </p:spPr>
        <p:txBody>
          <a:bodyPr wrap="square" lIns="0" tIns="0" rIns="0" bIns="0" rtlCol="0" anchor="ctr"/>
          <a:lstStyle/>
          <a:p>
            <a:pPr indent="0" marL="0">
              <a:buNone/>
            </a:pPr>
            <a:r>
              <a:rPr lang="en-US" sz="1200" b="1" dirty="0">
                <a:solidFill>
                  <a:srgbClr val="1B2D5C"/>
                </a:solidFill>
                <a:latin typeface="Calibri" pitchFamily="34" charset="0"/>
                <a:ea typeface="Calibri" pitchFamily="34" charset="-122"/>
                <a:cs typeface="Calibri" pitchFamily="34" charset="-120"/>
              </a:rPr>
              <a:t>Scenario</a:t>
            </a:r>
            <a:endParaRPr lang="en-US" sz="1200" dirty="0"/>
          </a:p>
        </p:txBody>
      </p:sp>
      <p:sp>
        <p:nvSpPr>
          <p:cNvPr id="10" name="Text 7"/>
          <p:cNvSpPr/>
          <p:nvPr/>
        </p:nvSpPr>
        <p:spPr>
          <a:xfrm>
            <a:off x="868680" y="2651760"/>
            <a:ext cx="10607040" cy="777240"/>
          </a:xfrm>
          <a:prstGeom prst="rect">
            <a:avLst/>
          </a:prstGeom>
          <a:noFill/>
          <a:ln/>
        </p:spPr>
        <p:txBody>
          <a:bodyPr wrap="square" lIns="0" tIns="0" rIns="0" bIns="0" rtlCol="0" anchor="ctr"/>
          <a:lstStyle/>
          <a:p>
            <a:pPr indent="0" marL="0">
              <a:buNone/>
            </a:pPr>
            <a:r>
              <a:rPr lang="en-US" sz="1400" i="1" dirty="0">
                <a:solidFill>
                  <a:srgbClr val="1F1F1F"/>
                </a:solidFill>
                <a:latin typeface="Calibri" pitchFamily="34" charset="0"/>
                <a:ea typeface="Calibri" pitchFamily="34" charset="-122"/>
                <a:cs typeface="Calibri" pitchFamily="34" charset="-120"/>
              </a:rPr>
              <a:t>Your musician client emails. "I just got offered a sync deal for $200,000 for a track I wrote three years ago. Should I take it as a lump sum in this financial year, or ask them to split the payment across two years to reduce my tax?"</a:t>
            </a:r>
            <a:endParaRPr lang="en-US" sz="1400" dirty="0"/>
          </a:p>
        </p:txBody>
      </p:sp>
      <p:sp>
        <p:nvSpPr>
          <p:cNvPr id="11" name="Text 8"/>
          <p:cNvSpPr/>
          <p:nvPr/>
        </p:nvSpPr>
        <p:spPr>
          <a:xfrm>
            <a:off x="640080" y="3703320"/>
            <a:ext cx="10972800" cy="365760"/>
          </a:xfrm>
          <a:prstGeom prst="rect">
            <a:avLst/>
          </a:prstGeom>
          <a:noFill/>
          <a:ln/>
        </p:spPr>
        <p:txBody>
          <a:bodyPr wrap="square" lIns="0" tIns="0" rIns="0" bIns="0" rtlCol="0" anchor="ctr"/>
          <a:lstStyle/>
          <a:p>
            <a:pPr indent="0" marL="0">
              <a:buNone/>
            </a:pPr>
            <a:r>
              <a:rPr lang="en-US" sz="1600" b="1" dirty="0">
                <a:solidFill>
                  <a:srgbClr val="7B1538"/>
                </a:solidFill>
                <a:latin typeface="Calibri" pitchFamily="34" charset="0"/>
                <a:ea typeface="Calibri" pitchFamily="34" charset="-122"/>
                <a:cs typeface="Calibri" pitchFamily="34" charset="-120"/>
              </a:rPr>
              <a:t>What do you tell them?</a:t>
            </a:r>
            <a:endParaRPr lang="en-US" sz="1600" dirty="0"/>
          </a:p>
        </p:txBody>
      </p:sp>
      <p:sp>
        <p:nvSpPr>
          <p:cNvPr id="12" name="Text 9"/>
          <p:cNvSpPr/>
          <p:nvPr/>
        </p:nvSpPr>
        <p:spPr>
          <a:xfrm>
            <a:off x="640080" y="4114800"/>
            <a:ext cx="10972800" cy="2194560"/>
          </a:xfrm>
          <a:prstGeom prst="rect">
            <a:avLst/>
          </a:prstGeom>
          <a:noFill/>
          <a:ln/>
        </p:spPr>
        <p:txBody>
          <a:bodyPr wrap="square" rtlCol="0" anchor="ctr"/>
          <a:lstStyle/>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Has the client been receiving averaging benefit in prior years? Check the AASPI calc history.</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What is their average TPI? Is the $200,000 likely to be AASPI or absorbed into the average?</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Splitting the payment across two years risks the second tranche being assessed in the same year if the contract is signed before 30 June (timing of derivation question).</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Averaging will smooth the spike anyway. A genuine split needs to be structured before the contract is signed, not after.</a:t>
            </a:r>
            <a:endParaRPr lang="en-US" sz="1300" dirty="0"/>
          </a:p>
          <a:p>
            <a:pPr marL="342900" indent="-342900">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Practical advice: take the lump sum, claim averaging, document the calculation.</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The Reviewer Mindset</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What you accept when you sign off a musician file</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Shape 5"/>
          <p:cNvSpPr/>
          <p:nvPr/>
        </p:nvSpPr>
        <p:spPr>
          <a:xfrm>
            <a:off x="640080" y="2194560"/>
            <a:ext cx="10972800" cy="1691640"/>
          </a:xfrm>
          <a:prstGeom prst="rect">
            <a:avLst/>
          </a:prstGeom>
          <a:solidFill>
            <a:srgbClr val="F5E6EA"/>
          </a:solidFill>
          <a:ln w="19050">
            <a:solidFill>
              <a:srgbClr val="7B1538"/>
            </a:solidFill>
            <a:prstDash val="solid"/>
          </a:ln>
        </p:spPr>
      </p:sp>
      <p:sp>
        <p:nvSpPr>
          <p:cNvPr id="9" name="Text 6"/>
          <p:cNvSpPr/>
          <p:nvPr/>
        </p:nvSpPr>
        <p:spPr>
          <a:xfrm>
            <a:off x="868680" y="2331720"/>
            <a:ext cx="10515600" cy="1463040"/>
          </a:xfrm>
          <a:prstGeom prst="rect">
            <a:avLst/>
          </a:prstGeom>
          <a:noFill/>
          <a:ln/>
        </p:spPr>
        <p:txBody>
          <a:bodyPr wrap="square" lIns="0" tIns="0" rIns="0" bIns="0" rtlCol="0" anchor="ctr"/>
          <a:lstStyle/>
          <a:p>
            <a:pPr indent="0" marL="0">
              <a:buNone/>
            </a:pPr>
            <a:r>
              <a:rPr lang="en-US" sz="1400" i="1" dirty="0">
                <a:solidFill>
                  <a:srgbClr val="1F1F1F"/>
                </a:solidFill>
                <a:latin typeface="Calibri" pitchFamily="34" charset="0"/>
                <a:ea typeface="Calibri" pitchFamily="34" charset="-122"/>
                <a:cs typeface="Calibri" pitchFamily="34" charset="-120"/>
              </a:rPr>
              <a:t>When you sign off a musician averaging file, you are accepting professional responsibility for an income classification that the ATO may revisit if the client is later audited. Your sign-off should reflect that the workpaper would withstand independent scrutiny.</a:t>
            </a:r>
            <a:endParaRPr lang="en-US" sz="1400" dirty="0"/>
          </a:p>
        </p:txBody>
      </p:sp>
      <p:sp>
        <p:nvSpPr>
          <p:cNvPr id="10" name="Text 7"/>
          <p:cNvSpPr/>
          <p:nvPr/>
        </p:nvSpPr>
        <p:spPr>
          <a:xfrm>
            <a:off x="640080" y="4069080"/>
            <a:ext cx="10972800" cy="365760"/>
          </a:xfrm>
          <a:prstGeom prst="rect">
            <a:avLst/>
          </a:prstGeom>
          <a:noFill/>
          <a:ln/>
        </p:spPr>
        <p:txBody>
          <a:bodyPr wrap="square" lIns="0" tIns="0" rIns="0" bIns="0" rtlCol="0" anchor="ctr"/>
          <a:lstStyle/>
          <a:p>
            <a:pPr indent="0" marL="0">
              <a:buNone/>
            </a:pPr>
            <a:r>
              <a:rPr lang="en-US" sz="1600" b="1" dirty="0">
                <a:solidFill>
                  <a:srgbClr val="1B2D5C"/>
                </a:solidFill>
                <a:latin typeface="Calibri" pitchFamily="34" charset="0"/>
                <a:ea typeface="Calibri" pitchFamily="34" charset="-122"/>
                <a:cs typeface="Calibri" pitchFamily="34" charset="-120"/>
              </a:rPr>
              <a:t>Five questions to ask yourself before signing</a:t>
            </a:r>
            <a:endParaRPr lang="en-US" sz="1600" dirty="0"/>
          </a:p>
        </p:txBody>
      </p:sp>
      <p:sp>
        <p:nvSpPr>
          <p:cNvPr id="11" name="Text 8"/>
          <p:cNvSpPr/>
          <p:nvPr/>
        </p:nvSpPr>
        <p:spPr>
          <a:xfrm>
            <a:off x="640080" y="4480560"/>
            <a:ext cx="10972800" cy="1920240"/>
          </a:xfrm>
          <a:prstGeom prst="rect">
            <a:avLst/>
          </a:prstGeom>
          <a:noFill/>
          <a:ln/>
        </p:spPr>
        <p:txBody>
          <a:bodyPr wrap="square" rtlCol="0" anchor="ctr"/>
          <a:lstStyle/>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Have I confirmed the FIRST qualifying year and rebuilt the prior TPI history?</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Have I traced each income item to TPI versus non-TPI classification with source documentation?</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Have I confirmed teaching, journalism, salary, and capital amounts are EXCLUDED from TPI?</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For foreign income: have I applied averaging BEFORE FITO (not the other way around)?</a:t>
            </a:r>
            <a:endParaRPr lang="en-US" sz="1300" dirty="0"/>
          </a:p>
          <a:p>
            <a:pPr marL="342900" indent="-342900">
              <a:spcAft>
                <a:spcPts val="500"/>
              </a:spcAft>
              <a:buSzPct val="100000"/>
              <a:buChar char="•"/>
            </a:pPr>
            <a:r>
              <a:rPr lang="en-US" sz="1300" dirty="0">
                <a:solidFill>
                  <a:srgbClr val="1F1F1F"/>
                </a:solidFill>
                <a:latin typeface="Calibri" pitchFamily="34" charset="0"/>
                <a:ea typeface="Calibri" pitchFamily="34" charset="-122"/>
                <a:cs typeface="Calibri" pitchFamily="34" charset="-120"/>
              </a:rPr>
              <a:t>Have I obtained APRA AMCOS, PPCA, distributor, label, and publisher statements direct from portals (not just client-emailed copies)?</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home/claude/deck/CS_logo_transparent.png">    </p:cNvPr>
          <p:cNvPicPr>
            <a:picLocks noChangeAspect="1"/>
          </p:cNvPicPr>
          <p:nvPr/>
        </p:nvPicPr>
        <p:blipFill>
          <a:blip r:embed="rId1"/>
          <a:stretch>
            <a:fillRect/>
          </a:stretch>
        </p:blipFill>
        <p:spPr>
          <a:xfrm>
            <a:off x="411480" y="274320"/>
            <a:ext cx="1371600" cy="256032"/>
          </a:xfrm>
          <a:prstGeom prst="rect">
            <a:avLst/>
          </a:prstGeom>
        </p:spPr>
      </p:pic>
      <p:sp>
        <p:nvSpPr>
          <p:cNvPr id="3" name="Text 0"/>
          <p:cNvSpPr/>
          <p:nvPr/>
        </p:nvSpPr>
        <p:spPr>
          <a:xfrm>
            <a:off x="8229600" y="274320"/>
            <a:ext cx="3657600" cy="256032"/>
          </a:xfrm>
          <a:prstGeom prst="rect">
            <a:avLst/>
          </a:prstGeom>
          <a:noFill/>
          <a:ln/>
        </p:spPr>
        <p:txBody>
          <a:bodyPr wrap="square" rtlCol="0" anchor="ctr"/>
          <a:lstStyle/>
          <a:p>
            <a:pPr algn="r" indent="0" marL="0">
              <a:buNone/>
            </a:pPr>
            <a:r>
              <a:rPr lang="en-US" sz="1000" b="1" i="1" dirty="0">
                <a:solidFill>
                  <a:srgbClr val="7B1538"/>
                </a:solidFill>
                <a:latin typeface="Calibri" pitchFamily="34" charset="0"/>
                <a:ea typeface="Calibri" pitchFamily="34" charset="-122"/>
                <a:cs typeface="Calibri" pitchFamily="34" charset="-120"/>
              </a:rPr>
              <a:t>Carisma Solutions Confidential</a:t>
            </a:r>
            <a:endParaRPr lang="en-US" sz="1000" dirty="0"/>
          </a:p>
        </p:txBody>
      </p:sp>
      <p:sp>
        <p:nvSpPr>
          <p:cNvPr id="4" name="Text 1"/>
          <p:cNvSpPr/>
          <p:nvPr/>
        </p:nvSpPr>
        <p:spPr>
          <a:xfrm>
            <a:off x="411480" y="868680"/>
            <a:ext cx="11338560" cy="685800"/>
          </a:xfrm>
          <a:prstGeom prst="rect">
            <a:avLst/>
          </a:prstGeom>
          <a:noFill/>
          <a:ln/>
        </p:spPr>
        <p:txBody>
          <a:bodyPr wrap="square" lIns="0" tIns="0" rIns="0" bIns="0" rtlCol="0" anchor="ctr"/>
          <a:lstStyle/>
          <a:p>
            <a:pPr algn="l" indent="0" marL="0">
              <a:buNone/>
            </a:pPr>
            <a:r>
              <a:rPr lang="en-US" sz="2800" b="1" dirty="0">
                <a:solidFill>
                  <a:srgbClr val="7B1538"/>
                </a:solidFill>
                <a:latin typeface="Calibri" pitchFamily="34" charset="0"/>
                <a:ea typeface="Calibri" pitchFamily="34" charset="-122"/>
                <a:cs typeface="Calibri" pitchFamily="34" charset="-120"/>
              </a:rPr>
              <a:t>Key Takeaways</a:t>
            </a:r>
            <a:endParaRPr lang="en-US" sz="2800" dirty="0"/>
          </a:p>
        </p:txBody>
      </p:sp>
      <p:sp>
        <p:nvSpPr>
          <p:cNvPr id="5" name="Text 2"/>
          <p:cNvSpPr/>
          <p:nvPr/>
        </p:nvSpPr>
        <p:spPr>
          <a:xfrm>
            <a:off x="411480" y="1508760"/>
            <a:ext cx="11338560" cy="365760"/>
          </a:xfrm>
          <a:prstGeom prst="rect">
            <a:avLst/>
          </a:prstGeom>
          <a:noFill/>
          <a:ln/>
        </p:spPr>
        <p:txBody>
          <a:bodyPr wrap="square" lIns="0" tIns="0" rIns="0" bIns="0" rtlCol="0" anchor="ctr"/>
          <a:lstStyle/>
          <a:p>
            <a:pPr algn="l" indent="0" marL="0">
              <a:buNone/>
            </a:pPr>
            <a:r>
              <a:rPr lang="en-US" sz="1600" i="1" dirty="0">
                <a:solidFill>
                  <a:srgbClr val="1B2D5C"/>
                </a:solidFill>
                <a:latin typeface="Calibri" pitchFamily="34" charset="0"/>
                <a:ea typeface="Calibri" pitchFamily="34" charset="-122"/>
                <a:cs typeface="Calibri" pitchFamily="34" charset="-120"/>
              </a:rPr>
              <a:t>The five things that should stick</a:t>
            </a:r>
            <a:endParaRPr lang="en-US" sz="1600" dirty="0"/>
          </a:p>
        </p:txBody>
      </p:sp>
      <p:sp>
        <p:nvSpPr>
          <p:cNvPr id="6" name="Shape 3"/>
          <p:cNvSpPr/>
          <p:nvPr/>
        </p:nvSpPr>
        <p:spPr>
          <a:xfrm>
            <a:off x="411480" y="6492240"/>
            <a:ext cx="11338560" cy="0"/>
          </a:xfrm>
          <a:prstGeom prst="line">
            <a:avLst/>
          </a:prstGeom>
          <a:noFill/>
          <a:ln w="12700">
            <a:solidFill>
              <a:srgbClr val="7B1538"/>
            </a:solidFill>
            <a:prstDash val="solid"/>
          </a:ln>
        </p:spPr>
      </p:sp>
      <p:sp>
        <p:nvSpPr>
          <p:cNvPr id="7" name="Text 4"/>
          <p:cNvSpPr/>
          <p:nvPr/>
        </p:nvSpPr>
        <p:spPr>
          <a:xfrm>
            <a:off x="411480" y="6537960"/>
            <a:ext cx="11338560" cy="274320"/>
          </a:xfrm>
          <a:prstGeom prst="rect">
            <a:avLst/>
          </a:prstGeom>
          <a:noFill/>
          <a:ln/>
        </p:spPr>
        <p:txBody>
          <a:bodyPr wrap="square" lIns="0" tIns="0" rIns="0" bIns="0" rtlCol="0" anchor="ctr"/>
          <a:lstStyle/>
          <a:p>
            <a:pPr algn="l" indent="0" marL="0">
              <a:buNone/>
            </a:pPr>
            <a:r>
              <a:rPr lang="en-US" sz="900" b="1" dirty="0">
                <a:solidFill>
                  <a:srgbClr val="7B1538"/>
                </a:solidFill>
                <a:latin typeface="Calibri" pitchFamily="34" charset="0"/>
                <a:ea typeface="Calibri" pitchFamily="34" charset="-122"/>
                <a:cs typeface="Calibri" pitchFamily="34" charset="-120"/>
              </a:rPr>
              <a:t>Carisma Solutions</a:t>
            </a:r>
            <a:pPr algn="l" indent="0" marL="0">
              <a:buNone/>
            </a:pPr>
            <a:r>
              <a:rPr lang="en-US" sz="900" dirty="0">
                <a:solidFill>
                  <a:srgbClr val="595959"/>
                </a:solidFill>
                <a:latin typeface="Calibri" pitchFamily="34" charset="0"/>
                <a:ea typeface="Calibri" pitchFamily="34" charset="-122"/>
                <a:cs typeface="Calibri" pitchFamily="34" charset="-120"/>
              </a:rPr>
              <a:t>  |  Musician Trainer Deck  |  Confidential</a:t>
            </a:r>
            <a:endParaRPr lang="en-US" sz="900" dirty="0"/>
          </a:p>
        </p:txBody>
      </p:sp>
      <p:sp>
        <p:nvSpPr>
          <p:cNvPr id="8" name="Shape 5"/>
          <p:cNvSpPr/>
          <p:nvPr/>
        </p:nvSpPr>
        <p:spPr>
          <a:xfrm>
            <a:off x="640080" y="2194560"/>
            <a:ext cx="685800" cy="685800"/>
          </a:xfrm>
          <a:prstGeom prst="ellipse">
            <a:avLst/>
          </a:prstGeom>
          <a:solidFill>
            <a:srgbClr val="7B1538"/>
          </a:solidFill>
          <a:ln w="12700">
            <a:solidFill>
              <a:srgbClr val="7B1538"/>
            </a:solidFill>
            <a:prstDash val="solid"/>
          </a:ln>
        </p:spPr>
      </p:sp>
      <p:sp>
        <p:nvSpPr>
          <p:cNvPr id="9" name="Text 6"/>
          <p:cNvSpPr/>
          <p:nvPr/>
        </p:nvSpPr>
        <p:spPr>
          <a:xfrm>
            <a:off x="640080" y="2194560"/>
            <a:ext cx="685800" cy="685800"/>
          </a:xfrm>
          <a:prstGeom prst="rect">
            <a:avLst/>
          </a:prstGeom>
          <a:noFill/>
          <a:ln/>
        </p:spPr>
        <p:txBody>
          <a:bodyPr wrap="square" lIns="0" tIns="0" rIns="0" bIns="0" rtlCol="0" anchor="ctr"/>
          <a:lstStyle/>
          <a:p>
            <a:pPr algn="ctr" indent="0" marL="0">
              <a:buNone/>
            </a:pPr>
            <a:r>
              <a:rPr lang="en-US" sz="2800" b="1" dirty="0">
                <a:solidFill>
                  <a:srgbClr val="FFFFFF"/>
                </a:solidFill>
                <a:latin typeface="Calibri" pitchFamily="34" charset="0"/>
                <a:ea typeface="Calibri" pitchFamily="34" charset="-122"/>
                <a:cs typeface="Calibri" pitchFamily="34" charset="-120"/>
              </a:rPr>
              <a:t>1</a:t>
            </a:r>
            <a:endParaRPr lang="en-US" sz="2800" dirty="0"/>
          </a:p>
        </p:txBody>
      </p:sp>
      <p:sp>
        <p:nvSpPr>
          <p:cNvPr id="10" name="Text 7"/>
          <p:cNvSpPr/>
          <p:nvPr/>
        </p:nvSpPr>
        <p:spPr>
          <a:xfrm>
            <a:off x="1508760" y="2240280"/>
            <a:ext cx="10058400" cy="365760"/>
          </a:xfrm>
          <a:prstGeom prst="rect">
            <a:avLst/>
          </a:prstGeom>
          <a:noFill/>
          <a:ln/>
        </p:spPr>
        <p:txBody>
          <a:bodyPr wrap="square" lIns="0" tIns="0" rIns="0" bIns="0" rtlCol="0" anchor="ctr"/>
          <a:lstStyle/>
          <a:p>
            <a:pPr indent="0" marL="0">
              <a:buNone/>
            </a:pPr>
            <a:r>
              <a:rPr lang="en-US" sz="1600" b="1" dirty="0">
                <a:solidFill>
                  <a:srgbClr val="1B2D5C"/>
                </a:solidFill>
                <a:latin typeface="Calibri" pitchFamily="34" charset="0"/>
                <a:ea typeface="Calibri" pitchFamily="34" charset="-122"/>
                <a:cs typeface="Calibri" pitchFamily="34" charset="-120"/>
              </a:rPr>
              <a:t>Division 405 is one-way</a:t>
            </a:r>
            <a:endParaRPr lang="en-US" sz="1600" dirty="0"/>
          </a:p>
        </p:txBody>
      </p:sp>
      <p:sp>
        <p:nvSpPr>
          <p:cNvPr id="11" name="Text 8"/>
          <p:cNvSpPr/>
          <p:nvPr/>
        </p:nvSpPr>
        <p:spPr>
          <a:xfrm>
            <a:off x="1508760" y="2606040"/>
            <a:ext cx="10058400" cy="365760"/>
          </a:xfrm>
          <a:prstGeom prst="rect">
            <a:avLst/>
          </a:prstGeom>
          <a:noFill/>
          <a:ln/>
        </p:spPr>
        <p:txBody>
          <a:bodyPr wrap="square" lIns="0" tIns="0" rIns="0" bIns="0" rtlCol="0" anchor="ctr"/>
          <a:lstStyle/>
          <a:p>
            <a:pPr indent="0" marL="0">
              <a:buNone/>
            </a:pPr>
            <a:r>
              <a:rPr lang="en-US" sz="1300" dirty="0">
                <a:solidFill>
                  <a:srgbClr val="1F1F1F"/>
                </a:solidFill>
                <a:latin typeface="Calibri" pitchFamily="34" charset="0"/>
                <a:ea typeface="Calibri" pitchFamily="34" charset="-122"/>
                <a:cs typeface="Calibri" pitchFamily="34" charset="-120"/>
              </a:rPr>
              <a:t>Musicians get an offset in high years but never face complementary tax in low years.</a:t>
            </a:r>
            <a:endParaRPr lang="en-US" sz="1300" dirty="0"/>
          </a:p>
        </p:txBody>
      </p:sp>
      <p:sp>
        <p:nvSpPr>
          <p:cNvPr id="12" name="Shape 9"/>
          <p:cNvSpPr/>
          <p:nvPr/>
        </p:nvSpPr>
        <p:spPr>
          <a:xfrm>
            <a:off x="640080" y="3063240"/>
            <a:ext cx="685800" cy="685800"/>
          </a:xfrm>
          <a:prstGeom prst="ellipse">
            <a:avLst/>
          </a:prstGeom>
          <a:solidFill>
            <a:srgbClr val="7B1538"/>
          </a:solidFill>
          <a:ln w="12700">
            <a:solidFill>
              <a:srgbClr val="7B1538"/>
            </a:solidFill>
            <a:prstDash val="solid"/>
          </a:ln>
        </p:spPr>
      </p:sp>
      <p:sp>
        <p:nvSpPr>
          <p:cNvPr id="13" name="Text 10"/>
          <p:cNvSpPr/>
          <p:nvPr/>
        </p:nvSpPr>
        <p:spPr>
          <a:xfrm>
            <a:off x="640080" y="3063240"/>
            <a:ext cx="685800" cy="685800"/>
          </a:xfrm>
          <a:prstGeom prst="rect">
            <a:avLst/>
          </a:prstGeom>
          <a:noFill/>
          <a:ln/>
        </p:spPr>
        <p:txBody>
          <a:bodyPr wrap="square" lIns="0" tIns="0" rIns="0" bIns="0" rtlCol="0" anchor="ctr"/>
          <a:lstStyle/>
          <a:p>
            <a:pPr algn="ctr" indent="0" marL="0">
              <a:buNone/>
            </a:pPr>
            <a:r>
              <a:rPr lang="en-US" sz="2800" b="1" dirty="0">
                <a:solidFill>
                  <a:srgbClr val="FFFFFF"/>
                </a:solidFill>
                <a:latin typeface="Calibri" pitchFamily="34" charset="0"/>
                <a:ea typeface="Calibri" pitchFamily="34" charset="-122"/>
                <a:cs typeface="Calibri" pitchFamily="34" charset="-120"/>
              </a:rPr>
              <a:t>2</a:t>
            </a:r>
            <a:endParaRPr lang="en-US" sz="2800" dirty="0"/>
          </a:p>
        </p:txBody>
      </p:sp>
      <p:sp>
        <p:nvSpPr>
          <p:cNvPr id="14" name="Text 11"/>
          <p:cNvSpPr/>
          <p:nvPr/>
        </p:nvSpPr>
        <p:spPr>
          <a:xfrm>
            <a:off x="1508760" y="3108960"/>
            <a:ext cx="10058400" cy="365760"/>
          </a:xfrm>
          <a:prstGeom prst="rect">
            <a:avLst/>
          </a:prstGeom>
          <a:noFill/>
          <a:ln/>
        </p:spPr>
        <p:txBody>
          <a:bodyPr wrap="square" lIns="0" tIns="0" rIns="0" bIns="0" rtlCol="0" anchor="ctr"/>
          <a:lstStyle/>
          <a:p>
            <a:pPr indent="0" marL="0">
              <a:buNone/>
            </a:pPr>
            <a:r>
              <a:rPr lang="en-US" sz="1600" b="1" dirty="0">
                <a:solidFill>
                  <a:srgbClr val="1B2D5C"/>
                </a:solidFill>
                <a:latin typeface="Calibri" pitchFamily="34" charset="0"/>
                <a:ea typeface="Calibri" pitchFamily="34" charset="-122"/>
                <a:cs typeface="Calibri" pitchFamily="34" charset="-120"/>
              </a:rPr>
              <a:t>Identify the first qualifying year</a:t>
            </a:r>
            <a:endParaRPr lang="en-US" sz="1600" dirty="0"/>
          </a:p>
        </p:txBody>
      </p:sp>
      <p:sp>
        <p:nvSpPr>
          <p:cNvPr id="15" name="Text 12"/>
          <p:cNvSpPr/>
          <p:nvPr/>
        </p:nvSpPr>
        <p:spPr>
          <a:xfrm>
            <a:off x="1508760" y="3474720"/>
            <a:ext cx="10058400" cy="365760"/>
          </a:xfrm>
          <a:prstGeom prst="rect">
            <a:avLst/>
          </a:prstGeom>
          <a:noFill/>
          <a:ln/>
        </p:spPr>
        <p:txBody>
          <a:bodyPr wrap="square" lIns="0" tIns="0" rIns="0" bIns="0" rtlCol="0" anchor="ctr"/>
          <a:lstStyle/>
          <a:p>
            <a:pPr indent="0" marL="0">
              <a:buNone/>
            </a:pPr>
            <a:r>
              <a:rPr lang="en-US" sz="1300" dirty="0">
                <a:solidFill>
                  <a:srgbClr val="1F1F1F"/>
                </a:solidFill>
                <a:latin typeface="Calibri" pitchFamily="34" charset="0"/>
                <a:ea typeface="Calibri" pitchFamily="34" charset="-122"/>
                <a:cs typeface="Calibri" pitchFamily="34" charset="-120"/>
              </a:rPr>
              <a:t>The first year TPI reached $2,500 is the base year. Interview the client about their full career history.</a:t>
            </a:r>
            <a:endParaRPr lang="en-US" sz="1300" dirty="0"/>
          </a:p>
        </p:txBody>
      </p:sp>
      <p:sp>
        <p:nvSpPr>
          <p:cNvPr id="16" name="Shape 13"/>
          <p:cNvSpPr/>
          <p:nvPr/>
        </p:nvSpPr>
        <p:spPr>
          <a:xfrm>
            <a:off x="640080" y="3931920"/>
            <a:ext cx="685800" cy="685800"/>
          </a:xfrm>
          <a:prstGeom prst="ellipse">
            <a:avLst/>
          </a:prstGeom>
          <a:solidFill>
            <a:srgbClr val="7B1538"/>
          </a:solidFill>
          <a:ln w="12700">
            <a:solidFill>
              <a:srgbClr val="7B1538"/>
            </a:solidFill>
            <a:prstDash val="solid"/>
          </a:ln>
        </p:spPr>
      </p:sp>
      <p:sp>
        <p:nvSpPr>
          <p:cNvPr id="17" name="Text 14"/>
          <p:cNvSpPr/>
          <p:nvPr/>
        </p:nvSpPr>
        <p:spPr>
          <a:xfrm>
            <a:off x="640080" y="3931920"/>
            <a:ext cx="685800" cy="685800"/>
          </a:xfrm>
          <a:prstGeom prst="rect">
            <a:avLst/>
          </a:prstGeom>
          <a:noFill/>
          <a:ln/>
        </p:spPr>
        <p:txBody>
          <a:bodyPr wrap="square" lIns="0" tIns="0" rIns="0" bIns="0" rtlCol="0" anchor="ctr"/>
          <a:lstStyle/>
          <a:p>
            <a:pPr algn="ctr" indent="0" marL="0">
              <a:buNone/>
            </a:pPr>
            <a:r>
              <a:rPr lang="en-US" sz="2800" b="1" dirty="0">
                <a:solidFill>
                  <a:srgbClr val="FFFFFF"/>
                </a:solidFill>
                <a:latin typeface="Calibri" pitchFamily="34" charset="0"/>
                <a:ea typeface="Calibri" pitchFamily="34" charset="-122"/>
                <a:cs typeface="Calibri" pitchFamily="34" charset="-120"/>
              </a:rPr>
              <a:t>3</a:t>
            </a:r>
            <a:endParaRPr lang="en-US" sz="2800" dirty="0"/>
          </a:p>
        </p:txBody>
      </p:sp>
      <p:sp>
        <p:nvSpPr>
          <p:cNvPr id="18" name="Text 15"/>
          <p:cNvSpPr/>
          <p:nvPr/>
        </p:nvSpPr>
        <p:spPr>
          <a:xfrm>
            <a:off x="1508760" y="3977640"/>
            <a:ext cx="10058400" cy="365760"/>
          </a:xfrm>
          <a:prstGeom prst="rect">
            <a:avLst/>
          </a:prstGeom>
          <a:noFill/>
          <a:ln/>
        </p:spPr>
        <p:txBody>
          <a:bodyPr wrap="square" lIns="0" tIns="0" rIns="0" bIns="0" rtlCol="0" anchor="ctr"/>
          <a:lstStyle/>
          <a:p>
            <a:pPr indent="0" marL="0">
              <a:buNone/>
            </a:pPr>
            <a:r>
              <a:rPr lang="en-US" sz="1600" b="1" dirty="0">
                <a:solidFill>
                  <a:srgbClr val="1B2D5C"/>
                </a:solidFill>
                <a:latin typeface="Calibri" pitchFamily="34" charset="0"/>
                <a:ea typeface="Calibri" pitchFamily="34" charset="-122"/>
                <a:cs typeface="Calibri" pitchFamily="34" charset="-120"/>
              </a:rPr>
              <a:t>TPI vs non-TPI reconciliation is mandatory</a:t>
            </a:r>
            <a:endParaRPr lang="en-US" sz="1600" dirty="0"/>
          </a:p>
        </p:txBody>
      </p:sp>
      <p:sp>
        <p:nvSpPr>
          <p:cNvPr id="19" name="Text 16"/>
          <p:cNvSpPr/>
          <p:nvPr/>
        </p:nvSpPr>
        <p:spPr>
          <a:xfrm>
            <a:off x="1508760" y="4343400"/>
            <a:ext cx="10058400" cy="365760"/>
          </a:xfrm>
          <a:prstGeom prst="rect">
            <a:avLst/>
          </a:prstGeom>
          <a:noFill/>
          <a:ln/>
        </p:spPr>
        <p:txBody>
          <a:bodyPr wrap="square" lIns="0" tIns="0" rIns="0" bIns="0" rtlCol="0" anchor="ctr"/>
          <a:lstStyle/>
          <a:p>
            <a:pPr indent="0" marL="0">
              <a:buNone/>
            </a:pPr>
            <a:r>
              <a:rPr lang="en-US" sz="1300" dirty="0">
                <a:solidFill>
                  <a:srgbClr val="1F1F1F"/>
                </a:solidFill>
                <a:latin typeface="Calibri" pitchFamily="34" charset="0"/>
                <a:ea typeface="Calibri" pitchFamily="34" charset="-122"/>
                <a:cs typeface="Calibri" pitchFamily="34" charset="-120"/>
              </a:rPr>
              <a:t>Teaching, journalism, capital amounts, and investment income are excluded. Workpaper must show the apportionment.</a:t>
            </a:r>
            <a:endParaRPr lang="en-US" sz="1300" dirty="0"/>
          </a:p>
        </p:txBody>
      </p:sp>
      <p:sp>
        <p:nvSpPr>
          <p:cNvPr id="20" name="Shape 17"/>
          <p:cNvSpPr/>
          <p:nvPr/>
        </p:nvSpPr>
        <p:spPr>
          <a:xfrm>
            <a:off x="640080" y="4800600"/>
            <a:ext cx="685800" cy="685800"/>
          </a:xfrm>
          <a:prstGeom prst="ellipse">
            <a:avLst/>
          </a:prstGeom>
          <a:solidFill>
            <a:srgbClr val="7B1538"/>
          </a:solidFill>
          <a:ln w="12700">
            <a:solidFill>
              <a:srgbClr val="7B1538"/>
            </a:solidFill>
            <a:prstDash val="solid"/>
          </a:ln>
        </p:spPr>
      </p:sp>
      <p:sp>
        <p:nvSpPr>
          <p:cNvPr id="21" name="Text 18"/>
          <p:cNvSpPr/>
          <p:nvPr/>
        </p:nvSpPr>
        <p:spPr>
          <a:xfrm>
            <a:off x="640080" y="4800600"/>
            <a:ext cx="685800" cy="685800"/>
          </a:xfrm>
          <a:prstGeom prst="rect">
            <a:avLst/>
          </a:prstGeom>
          <a:noFill/>
          <a:ln/>
        </p:spPr>
        <p:txBody>
          <a:bodyPr wrap="square" lIns="0" tIns="0" rIns="0" bIns="0" rtlCol="0" anchor="ctr"/>
          <a:lstStyle/>
          <a:p>
            <a:pPr algn="ctr" indent="0" marL="0">
              <a:buNone/>
            </a:pPr>
            <a:r>
              <a:rPr lang="en-US" sz="2800" b="1" dirty="0">
                <a:solidFill>
                  <a:srgbClr val="FFFFFF"/>
                </a:solidFill>
                <a:latin typeface="Calibri" pitchFamily="34" charset="0"/>
                <a:ea typeface="Calibri" pitchFamily="34" charset="-122"/>
                <a:cs typeface="Calibri" pitchFamily="34" charset="-120"/>
              </a:rPr>
              <a:t>4</a:t>
            </a:r>
            <a:endParaRPr lang="en-US" sz="2800" dirty="0"/>
          </a:p>
        </p:txBody>
      </p:sp>
      <p:sp>
        <p:nvSpPr>
          <p:cNvPr id="22" name="Text 19"/>
          <p:cNvSpPr/>
          <p:nvPr/>
        </p:nvSpPr>
        <p:spPr>
          <a:xfrm>
            <a:off x="1508760" y="4846320"/>
            <a:ext cx="10058400" cy="365760"/>
          </a:xfrm>
          <a:prstGeom prst="rect">
            <a:avLst/>
          </a:prstGeom>
          <a:noFill/>
          <a:ln/>
        </p:spPr>
        <p:txBody>
          <a:bodyPr wrap="square" lIns="0" tIns="0" rIns="0" bIns="0" rtlCol="0" anchor="ctr"/>
          <a:lstStyle/>
          <a:p>
            <a:pPr indent="0" marL="0">
              <a:buNone/>
            </a:pPr>
            <a:r>
              <a:rPr lang="en-US" sz="1600" b="1" dirty="0">
                <a:solidFill>
                  <a:srgbClr val="1B2D5C"/>
                </a:solidFill>
                <a:latin typeface="Calibri" pitchFamily="34" charset="0"/>
                <a:ea typeface="Calibri" pitchFamily="34" charset="-122"/>
                <a:cs typeface="Calibri" pitchFamily="34" charset="-120"/>
              </a:rPr>
              <a:t>FITO comes AFTER averaging</a:t>
            </a:r>
            <a:endParaRPr lang="en-US" sz="1600" dirty="0"/>
          </a:p>
        </p:txBody>
      </p:sp>
      <p:sp>
        <p:nvSpPr>
          <p:cNvPr id="23" name="Text 20"/>
          <p:cNvSpPr/>
          <p:nvPr/>
        </p:nvSpPr>
        <p:spPr>
          <a:xfrm>
            <a:off x="1508760" y="5212080"/>
            <a:ext cx="10058400" cy="365760"/>
          </a:xfrm>
          <a:prstGeom prst="rect">
            <a:avLst/>
          </a:prstGeom>
          <a:noFill/>
          <a:ln/>
        </p:spPr>
        <p:txBody>
          <a:bodyPr wrap="square" lIns="0" tIns="0" rIns="0" bIns="0" rtlCol="0" anchor="ctr"/>
          <a:lstStyle/>
          <a:p>
            <a:pPr indent="0" marL="0">
              <a:buNone/>
            </a:pPr>
            <a:r>
              <a:rPr lang="en-US" sz="1300" dirty="0">
                <a:solidFill>
                  <a:srgbClr val="1F1F1F"/>
                </a:solidFill>
                <a:latin typeface="Calibri" pitchFamily="34" charset="0"/>
                <a:ea typeface="Calibri" pitchFamily="34" charset="-122"/>
                <a:cs typeface="Calibri" pitchFamily="34" charset="-120"/>
              </a:rPr>
              <a:t>For foreign-tour musicians, the order of operations matters by tens of thousands of dollars.</a:t>
            </a:r>
            <a:endParaRPr lang="en-US" sz="1300" dirty="0"/>
          </a:p>
        </p:txBody>
      </p:sp>
      <p:sp>
        <p:nvSpPr>
          <p:cNvPr id="24" name="Shape 21"/>
          <p:cNvSpPr/>
          <p:nvPr/>
        </p:nvSpPr>
        <p:spPr>
          <a:xfrm>
            <a:off x="640080" y="5669280"/>
            <a:ext cx="685800" cy="685800"/>
          </a:xfrm>
          <a:prstGeom prst="ellipse">
            <a:avLst/>
          </a:prstGeom>
          <a:solidFill>
            <a:srgbClr val="7B1538"/>
          </a:solidFill>
          <a:ln w="12700">
            <a:solidFill>
              <a:srgbClr val="7B1538"/>
            </a:solidFill>
            <a:prstDash val="solid"/>
          </a:ln>
        </p:spPr>
      </p:sp>
      <p:sp>
        <p:nvSpPr>
          <p:cNvPr id="25" name="Text 22"/>
          <p:cNvSpPr/>
          <p:nvPr/>
        </p:nvSpPr>
        <p:spPr>
          <a:xfrm>
            <a:off x="640080" y="5669280"/>
            <a:ext cx="685800" cy="685800"/>
          </a:xfrm>
          <a:prstGeom prst="rect">
            <a:avLst/>
          </a:prstGeom>
          <a:noFill/>
          <a:ln/>
        </p:spPr>
        <p:txBody>
          <a:bodyPr wrap="square" lIns="0" tIns="0" rIns="0" bIns="0" rtlCol="0" anchor="ctr"/>
          <a:lstStyle/>
          <a:p>
            <a:pPr algn="ctr" indent="0" marL="0">
              <a:buNone/>
            </a:pPr>
            <a:r>
              <a:rPr lang="en-US" sz="2800" b="1" dirty="0">
                <a:solidFill>
                  <a:srgbClr val="FFFFFF"/>
                </a:solidFill>
                <a:latin typeface="Calibri" pitchFamily="34" charset="0"/>
                <a:ea typeface="Calibri" pitchFamily="34" charset="-122"/>
                <a:cs typeface="Calibri" pitchFamily="34" charset="-120"/>
              </a:rPr>
              <a:t>5</a:t>
            </a:r>
            <a:endParaRPr lang="en-US" sz="2800" dirty="0"/>
          </a:p>
        </p:txBody>
      </p:sp>
      <p:sp>
        <p:nvSpPr>
          <p:cNvPr id="26" name="Text 23"/>
          <p:cNvSpPr/>
          <p:nvPr/>
        </p:nvSpPr>
        <p:spPr>
          <a:xfrm>
            <a:off x="1508760" y="5715000"/>
            <a:ext cx="10058400" cy="365760"/>
          </a:xfrm>
          <a:prstGeom prst="rect">
            <a:avLst/>
          </a:prstGeom>
          <a:noFill/>
          <a:ln/>
        </p:spPr>
        <p:txBody>
          <a:bodyPr wrap="square" lIns="0" tIns="0" rIns="0" bIns="0" rtlCol="0" anchor="ctr"/>
          <a:lstStyle/>
          <a:p>
            <a:pPr indent="0" marL="0">
              <a:buNone/>
            </a:pPr>
            <a:r>
              <a:rPr lang="en-US" sz="1600" b="1" dirty="0">
                <a:solidFill>
                  <a:srgbClr val="1B2D5C"/>
                </a:solidFill>
                <a:latin typeface="Calibri" pitchFamily="34" charset="0"/>
                <a:ea typeface="Calibri" pitchFamily="34" charset="-122"/>
                <a:cs typeface="Calibri" pitchFamily="34" charset="-120"/>
              </a:rPr>
              <a:t>Publishing advances are TPI on receipt</a:t>
            </a:r>
            <a:endParaRPr lang="en-US" sz="1600" dirty="0"/>
          </a:p>
        </p:txBody>
      </p:sp>
      <p:sp>
        <p:nvSpPr>
          <p:cNvPr id="27" name="Text 24"/>
          <p:cNvSpPr/>
          <p:nvPr/>
        </p:nvSpPr>
        <p:spPr>
          <a:xfrm>
            <a:off x="1508760" y="6080760"/>
            <a:ext cx="10058400" cy="365760"/>
          </a:xfrm>
          <a:prstGeom prst="rect">
            <a:avLst/>
          </a:prstGeom>
          <a:noFill/>
          <a:ln/>
        </p:spPr>
        <p:txBody>
          <a:bodyPr wrap="square" lIns="0" tIns="0" rIns="0" bIns="0" rtlCol="0" anchor="ctr"/>
          <a:lstStyle/>
          <a:p>
            <a:pPr indent="0" marL="0">
              <a:buNone/>
            </a:pPr>
            <a:r>
              <a:rPr lang="en-US" sz="1300" dirty="0">
                <a:solidFill>
                  <a:srgbClr val="1F1F1F"/>
                </a:solidFill>
                <a:latin typeface="Calibri" pitchFamily="34" charset="0"/>
                <a:ea typeface="Calibri" pitchFamily="34" charset="-122"/>
                <a:cs typeface="Calibri" pitchFamily="34" charset="-120"/>
              </a:rPr>
              <a:t>No spreading across the contract period. Averaging is the only smoothing tool.</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7B1538"/>
        </a:solidFill>
      </p:bgPr>
    </p:bg>
    <p:spTree>
      <p:nvGrpSpPr>
        <p:cNvPr id="1" name=""/>
        <p:cNvGrpSpPr/>
        <p:nvPr/>
      </p:nvGrpSpPr>
      <p:grpSpPr>
        <a:xfrm>
          <a:off x="0" y="0"/>
          <a:ext cx="0" cy="0"/>
          <a:chOff x="0" y="0"/>
          <a:chExt cx="0" cy="0"/>
        </a:xfrm>
      </p:grpSpPr>
      <p:pic>
        <p:nvPicPr>
          <p:cNvPr id="2" name="Image 0" descr="/home/claude/deck/CS_logo_white.png">    </p:cNvPr>
          <p:cNvPicPr>
            <a:picLocks noChangeAspect="1"/>
          </p:cNvPicPr>
          <p:nvPr/>
        </p:nvPicPr>
        <p:blipFill>
          <a:blip r:embed="rId1"/>
          <a:stretch>
            <a:fillRect/>
          </a:stretch>
        </p:blipFill>
        <p:spPr>
          <a:xfrm>
            <a:off x="4265676" y="914400"/>
            <a:ext cx="3657600" cy="685800"/>
          </a:xfrm>
          <a:prstGeom prst="rect">
            <a:avLst/>
          </a:prstGeom>
        </p:spPr>
      </p:pic>
      <p:sp>
        <p:nvSpPr>
          <p:cNvPr id="3" name="Shape 0"/>
          <p:cNvSpPr/>
          <p:nvPr/>
        </p:nvSpPr>
        <p:spPr>
          <a:xfrm>
            <a:off x="1371600" y="2560320"/>
            <a:ext cx="1097280" cy="54864"/>
          </a:xfrm>
          <a:prstGeom prst="rect">
            <a:avLst/>
          </a:prstGeom>
          <a:solidFill>
            <a:srgbClr val="1B2D5C"/>
          </a:solidFill>
          <a:ln w="12700">
            <a:solidFill>
              <a:srgbClr val="1B2D5C"/>
            </a:solidFill>
            <a:prstDash val="solid"/>
          </a:ln>
        </p:spPr>
      </p:sp>
      <p:sp>
        <p:nvSpPr>
          <p:cNvPr id="4" name="Text 1"/>
          <p:cNvSpPr/>
          <p:nvPr/>
        </p:nvSpPr>
        <p:spPr>
          <a:xfrm>
            <a:off x="914400" y="2743200"/>
            <a:ext cx="10332720" cy="822960"/>
          </a:xfrm>
          <a:prstGeom prst="rect">
            <a:avLst/>
          </a:prstGeom>
          <a:noFill/>
          <a:ln/>
        </p:spPr>
        <p:txBody>
          <a:bodyPr wrap="square" lIns="0" tIns="0" rIns="0" bIns="0" rtlCol="0" anchor="ctr"/>
          <a:lstStyle/>
          <a:p>
            <a:pPr algn="l" indent="0" marL="0">
              <a:buNone/>
            </a:pPr>
            <a:r>
              <a:rPr lang="en-US" sz="3800" b="1" dirty="0">
                <a:solidFill>
                  <a:srgbClr val="FFFFFF"/>
                </a:solidFill>
                <a:latin typeface="Calibri" pitchFamily="34" charset="0"/>
                <a:ea typeface="Calibri" pitchFamily="34" charset="-122"/>
                <a:cs typeface="Calibri" pitchFamily="34" charset="-120"/>
              </a:rPr>
              <a:t>Questions, Discussion, Next Steps</a:t>
            </a:r>
            <a:endParaRPr lang="en-US" sz="3800" dirty="0"/>
          </a:p>
        </p:txBody>
      </p:sp>
      <p:sp>
        <p:nvSpPr>
          <p:cNvPr id="5" name="Text 2"/>
          <p:cNvSpPr/>
          <p:nvPr/>
        </p:nvSpPr>
        <p:spPr>
          <a:xfrm>
            <a:off x="914400" y="3657600"/>
            <a:ext cx="10332720" cy="502920"/>
          </a:xfrm>
          <a:prstGeom prst="rect">
            <a:avLst/>
          </a:prstGeom>
          <a:noFill/>
          <a:ln/>
        </p:spPr>
        <p:txBody>
          <a:bodyPr wrap="square" lIns="0" tIns="0" rIns="0" bIns="0" rtlCol="0" anchor="ctr"/>
          <a:lstStyle/>
          <a:p>
            <a:pPr algn="l" indent="0" marL="0">
              <a:buNone/>
            </a:pPr>
            <a:r>
              <a:rPr lang="en-US" sz="2400" i="1" dirty="0">
                <a:solidFill>
                  <a:srgbClr val="FFD7E0"/>
                </a:solidFill>
                <a:latin typeface="Calibri" pitchFamily="34" charset="0"/>
                <a:ea typeface="Calibri" pitchFamily="34" charset="-122"/>
                <a:cs typeface="Calibri" pitchFamily="34" charset="-120"/>
              </a:rPr>
              <a:t>Thank you</a:t>
            </a:r>
            <a:endParaRPr lang="en-US" sz="2400" dirty="0"/>
          </a:p>
        </p:txBody>
      </p:sp>
      <p:sp>
        <p:nvSpPr>
          <p:cNvPr id="6" name="Shape 3"/>
          <p:cNvSpPr/>
          <p:nvPr/>
        </p:nvSpPr>
        <p:spPr>
          <a:xfrm>
            <a:off x="914400" y="4572000"/>
            <a:ext cx="10332720" cy="1645920"/>
          </a:xfrm>
          <a:prstGeom prst="rect">
            <a:avLst/>
          </a:prstGeom>
          <a:solidFill>
            <a:srgbClr val="FFFFFF">
              <a:alpha val="10000"/>
            </a:srgbClr>
          </a:solidFill>
          <a:ln w="12700">
            <a:solidFill>
              <a:srgbClr val="FFFFFF"/>
            </a:solidFill>
            <a:prstDash val="solid"/>
          </a:ln>
        </p:spPr>
      </p:sp>
      <p:sp>
        <p:nvSpPr>
          <p:cNvPr id="7" name="Text 4"/>
          <p:cNvSpPr/>
          <p:nvPr/>
        </p:nvSpPr>
        <p:spPr>
          <a:xfrm>
            <a:off x="1143000" y="4709160"/>
            <a:ext cx="10058400" cy="320040"/>
          </a:xfrm>
          <a:prstGeom prst="rect">
            <a:avLst/>
          </a:prstGeom>
          <a:noFill/>
          <a:ln/>
        </p:spPr>
        <p:txBody>
          <a:bodyPr wrap="square" lIns="0" tIns="0" rIns="0" bIns="0" rtlCol="0" anchor="ctr"/>
          <a:lstStyle/>
          <a:p>
            <a:pPr indent="0" marL="0">
              <a:buNone/>
            </a:pPr>
            <a:r>
              <a:rPr lang="en-US" sz="1400" b="1" dirty="0">
                <a:solidFill>
                  <a:srgbClr val="FFD7E0"/>
                </a:solidFill>
                <a:latin typeface="Calibri" pitchFamily="34" charset="0"/>
                <a:ea typeface="Calibri" pitchFamily="34" charset="-122"/>
                <a:cs typeface="Calibri" pitchFamily="34" charset="-120"/>
              </a:rPr>
              <a:t>Next steps</a:t>
            </a:r>
            <a:endParaRPr lang="en-US" sz="1400" dirty="0"/>
          </a:p>
        </p:txBody>
      </p:sp>
      <p:sp>
        <p:nvSpPr>
          <p:cNvPr id="8" name="Text 5"/>
          <p:cNvSpPr/>
          <p:nvPr/>
        </p:nvSpPr>
        <p:spPr>
          <a:xfrm>
            <a:off x="1143000" y="5029200"/>
            <a:ext cx="10058400" cy="1143000"/>
          </a:xfrm>
          <a:prstGeom prst="rect">
            <a:avLst/>
          </a:prstGeom>
          <a:noFill/>
          <a:ln/>
        </p:spPr>
        <p:txBody>
          <a:bodyPr wrap="square" lIns="0" tIns="0" rIns="0" bIns="0" rtlCol="0" anchor="t"/>
          <a:lstStyle/>
          <a:p>
            <a:pPr indent="0" marL="0">
              <a:spcAft>
                <a:spcPts val="400"/>
              </a:spcAft>
              <a:buNone/>
            </a:pPr>
            <a:r>
              <a:rPr lang="en-US" sz="1300" dirty="0">
                <a:solidFill>
                  <a:srgbClr val="FFFFFF"/>
                </a:solidFill>
                <a:latin typeface="Calibri" pitchFamily="34" charset="0"/>
                <a:ea typeface="Calibri" pitchFamily="34" charset="-122"/>
                <a:cs typeface="Calibri" pitchFamily="34" charset="-120"/>
              </a:rPr>
              <a:t>1. Read the Musician industry companion guide end-to-end before your next musician file.</a:t>
            </a:r>
            <a:endParaRPr lang="en-US" sz="1300" dirty="0"/>
          </a:p>
          <a:p>
            <a:pPr indent="0" marL="0">
              <a:spcAft>
                <a:spcPts val="400"/>
              </a:spcAft>
              <a:buNone/>
            </a:pPr>
            <a:r>
              <a:rPr lang="en-US" sz="1300" dirty="0">
                <a:solidFill>
                  <a:srgbClr val="FFFFFF"/>
                </a:solidFill>
                <a:latin typeface="Calibri" pitchFamily="34" charset="0"/>
                <a:ea typeface="Calibri" pitchFamily="34" charset="-122"/>
                <a:cs typeface="Calibri" pitchFamily="34" charset="-120"/>
              </a:rPr>
              <a:t>2. For your next AASPI calc, perform the manual recalculation in parallel with the software output.</a:t>
            </a:r>
            <a:endParaRPr lang="en-US" sz="1300" dirty="0"/>
          </a:p>
          <a:p>
            <a:pPr indent="0" marL="0">
              <a:spcAft>
                <a:spcPts val="400"/>
              </a:spcAft>
              <a:buNone/>
            </a:pPr>
            <a:r>
              <a:rPr lang="en-US" sz="1300" dirty="0">
                <a:solidFill>
                  <a:srgbClr val="FFFFFF"/>
                </a:solidFill>
                <a:latin typeface="Calibri" pitchFamily="34" charset="0"/>
                <a:ea typeface="Calibri" pitchFamily="34" charset="-122"/>
                <a:cs typeface="Calibri" pitchFamily="34" charset="-120"/>
              </a:rPr>
              <a:t>3. Bookmark the worked examples (slides 13 to 16) for reference when you next see a similar scenario.</a:t>
            </a:r>
            <a:endParaRPr lang="en-US" sz="1300" dirty="0"/>
          </a:p>
        </p:txBody>
      </p:sp>
      <p:sp>
        <p:nvSpPr>
          <p:cNvPr id="9" name="Text 6"/>
          <p:cNvSpPr/>
          <p:nvPr/>
        </p:nvSpPr>
        <p:spPr>
          <a:xfrm>
            <a:off x="640080" y="6446520"/>
            <a:ext cx="10972800" cy="320040"/>
          </a:xfrm>
          <a:prstGeom prst="rect">
            <a:avLst/>
          </a:prstGeom>
          <a:noFill/>
          <a:ln/>
        </p:spPr>
        <p:txBody>
          <a:bodyPr wrap="square" lIns="0" tIns="0" rIns="0" bIns="0" rtlCol="0" anchor="ctr"/>
          <a:lstStyle/>
          <a:p>
            <a:pPr algn="ctr" indent="0" marL="0">
              <a:buNone/>
            </a:pPr>
            <a:r>
              <a:rPr lang="en-US" sz="1100" b="1" i="1" dirty="0">
                <a:solidFill>
                  <a:srgbClr val="FFFFFF"/>
                </a:solidFill>
                <a:latin typeface="Calibri" pitchFamily="34" charset="0"/>
                <a:ea typeface="Calibri" pitchFamily="34" charset="-122"/>
                <a:cs typeface="Calibri" pitchFamily="34" charset="-120"/>
              </a:rPr>
              <a:t>Carisma Solutions Confidential</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Carisma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Income Averaging for Musicians: Trainer Deck</dc:title>
  <dc:subject>PptxGenJS Presentation</dc:subject>
  <dc:creator>Carisma Solutions</dc:creator>
  <cp:lastModifiedBy>Carisma Solutions</cp:lastModifiedBy>
  <cp:revision>1</cp:revision>
  <dcterms:created xsi:type="dcterms:W3CDTF">2026-05-19T04:17:10Z</dcterms:created>
  <dcterms:modified xsi:type="dcterms:W3CDTF">2026-05-19T04:17:10Z</dcterms:modified>
</cp:coreProperties>
</file>