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69" r:id="rId4"/>
    <p:sldId id="258" r:id="rId5"/>
    <p:sldId id="260" r:id="rId6"/>
    <p:sldId id="270" r:id="rId7"/>
    <p:sldId id="271" r:id="rId8"/>
    <p:sldId id="272" r:id="rId9"/>
    <p:sldId id="273" r:id="rId10"/>
    <p:sldId id="274" r:id="rId11"/>
    <p:sldId id="275" r:id="rId12"/>
    <p:sldId id="261" r:id="rId13"/>
    <p:sldId id="262" r:id="rId14"/>
    <p:sldId id="276" r:id="rId15"/>
    <p:sldId id="278" r:id="rId16"/>
    <p:sldId id="279" r:id="rId17"/>
    <p:sldId id="277" r:id="rId18"/>
    <p:sldId id="28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 title="Page Number Shape">
            <a:extLst>
              <a:ext uri="{FF2B5EF4-FFF2-40B4-BE49-F238E27FC236}">
                <a16:creationId xmlns:a16="http://schemas.microsoft.com/office/drawing/2014/main" id="{DD4C4B28-6B4B-4445-8535-F516D74E4AA9}"/>
              </a:ext>
            </a:extLst>
          </p:cNvPr>
          <p:cNvSpPr/>
          <p:nvPr/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2" name="Straight Connector 11" title="Verticle Rule Line">
            <a:extLst>
              <a:ext uri="{FF2B5EF4-FFF2-40B4-BE49-F238E27FC236}">
                <a16:creationId xmlns:a16="http://schemas.microsoft.com/office/drawing/2014/main" id="{0CB1C732-7193-4253-8746-850D090A6B4E}"/>
              </a:ext>
            </a:extLst>
          </p:cNvPr>
          <p:cNvCxnSpPr>
            <a:cxnSpLocks/>
          </p:cNvCxnSpPr>
          <p:nvPr/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03AA199-952B-427F-A5BE-B97D25FD0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1143000"/>
            <a:ext cx="6720840" cy="3730752"/>
          </a:xfrm>
        </p:spPr>
        <p:txBody>
          <a:bodyPr anchor="t">
            <a:normAutofit/>
          </a:bodyPr>
          <a:lstStyle>
            <a:lvl1pPr algn="l"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AA393-A876-475F-A05B-1CCAB6C1F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5010912"/>
            <a:ext cx="6720840" cy="70408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95621-D631-4F31-AEEF-C8574E50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86356" y="6007608"/>
            <a:ext cx="3143643" cy="365125"/>
          </a:xfrm>
        </p:spPr>
        <p:txBody>
          <a:bodyPr/>
          <a:lstStyle/>
          <a:p>
            <a:fld id="{53BEF823-48A5-43FC-BE03-E79964288B41}" type="datetimeFigureOut">
              <a:rPr lang="en-US" smtClean="0"/>
              <a:t>8/22/2022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EE125-77AD-4E23-AFB7-C5CFDEAC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8991" y="6007608"/>
            <a:ext cx="672083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69682-B530-4F52-87B9-39464A09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042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351BD-5252-4168-A69E-C6864AE2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48EEE-19C9-493B-836D-73B9E4A0B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A6BFE-11ED-4FB4-9F65-508B5B0F0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8/22/2022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0F536E-BEFF-4E0D-B4EC-39DE28C67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E02AF-6FE1-4972-BD48-A82499AD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50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52EE-D9FC-4E51-9BFF-141F91923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051" y="2414016"/>
            <a:ext cx="10666949" cy="3099816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086C4-4949-4E7A-A182-6709496A1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952" y="1389888"/>
            <a:ext cx="10671048" cy="822960"/>
          </a:xfrm>
        </p:spPr>
        <p:txBody>
          <a:bodyPr anchor="ctr"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12BC88-6A2B-4851-9568-23A4B74D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8/22/2022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82CFE5-65C3-4F46-9141-46454559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1B390-4E13-4481-AC02-FF126656C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845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E02F8-47BB-4D30-8EFE-69C9222D9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4648" y="758952"/>
            <a:ext cx="6245352" cy="224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844D33-6BF0-4205-A542-8537E3515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4647" y="3273551"/>
            <a:ext cx="6245351" cy="2240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6953A83-D2BE-4015-8D64-BE93DDFE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8/22/2022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A849E67-05F9-4033-B033-74D6B8C8E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FAAC6AA-CFFB-438F-9327-DDB023E2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A4960CB-ABA7-4442-AB15-FE444F23C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4819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48291-9C7D-407E-8D07-FA3A323EA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192D2-8BA6-4A4D-814D-AD37A2A10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0323" y="1377198"/>
            <a:ext cx="6239675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FD4BC-C948-41C4-BA24-5D26147E1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84647" y="3319548"/>
            <a:ext cx="6245351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2E359C-F73D-4F1B-9F9A-6D6285671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84646" y="3932372"/>
            <a:ext cx="6245352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76B63AE-38FF-40DD-A543-32DD98E6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686C0EB-E082-4BAB-99E8-B42F3C28B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8/22/2022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3CB0152-BA1F-48C7-A66F-3ADB51C94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D1C21B3-5CF6-415F-8295-EED3DF5C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963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470D5-4EB9-4410-A8AE-6D85F192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887FB59-BA77-4864-B9E8-99485125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8/22/2022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F0BC0B-BA67-455B-B567-1473DF062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F0BCF3-6FB5-4529-AA6A-A3146735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612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1315B-6865-4A5A-91C1-B7533903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8/22/2022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36720-08C7-43DE-8EB5-CAB52D0E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477AF-B012-491C-AE42-22DE1203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695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183AC-72A9-43F5-A1B3-1D7A6A4C7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58951"/>
            <a:ext cx="6245352" cy="475488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45592-52ED-4270-ACBB-BCC528DAC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3" y="3815080"/>
            <a:ext cx="3831336" cy="169875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9A93518-F9B5-418F-9883-BEF8359B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8/22/2022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7B9FFE7-C4AB-425B-9B56-E412C722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9231052-EBA8-4781-B28A-2FEA8BE5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DBF9E7-F686-4FA1-9BA5-69BDD014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30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233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16CF06-B27C-4DC4-981D-38E31997BD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58951"/>
            <a:ext cx="6245352" cy="4754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76E66-2CB3-4F47-97F6-077C42818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2" y="3794760"/>
            <a:ext cx="3831336" cy="17190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414C9F-CBBD-4D5E-A831-BC0CDFEBC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8/22/2022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58DC0C8-B580-442D-8DAC-4F0F869B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B0D29E8-DFEE-49AB-83AF-85FF2525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EAAF1B-6B6E-4D37-8F57-E403C637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26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953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9FCF-ACDF-495D-ACFA-15FCAC9E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3786E3-AB17-427E-8EF8-7FCB671A1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33B4E9-7A16-448C-8BE6-B14941A3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8/22/2022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212F5-5835-49FF-836F-5E3008A0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D492B-E5EE-4D24-A087-57D739CF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7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31E395-94BD-4E79-8E42-9CD4EB33C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75542" y="758952"/>
            <a:ext cx="2954458" cy="498600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AA8A4-66BC-4E80-ABE3-F533F82B8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8952" y="758952"/>
            <a:ext cx="7407586" cy="49860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DA4EA6-6A1A-48ED-9D79-A438561C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8/22/2022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49B2BA-9250-4EBF-8820-10BDA5C1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14475-55F3-4C46-BAE2-E4D93E9E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598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 title="Page Number Shape">
            <a:extLst>
              <a:ext uri="{FF2B5EF4-FFF2-40B4-BE49-F238E27FC236}">
                <a16:creationId xmlns:a16="http://schemas.microsoft.com/office/drawing/2014/main" id="{72411438-92A5-42B0-9C54-EA4FB32ACB5E}"/>
              </a:ext>
            </a:extLst>
          </p:cNvPr>
          <p:cNvSpPr/>
          <p:nvPr/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6E4D8-47B6-4DEC-BD29-B3B6ED4CC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47548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F5D4C-4873-4052-A294-99CCB9421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D62B3-3490-46B4-A10E-33FCE4A1F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16952" y="6007608"/>
            <a:ext cx="3813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r"/>
            <a:fld id="{53BEF823-48A5-43FC-BE03-E79964288B41}" type="datetimeFigureOut">
              <a:rPr lang="en-US" smtClean="0"/>
              <a:pPr algn="r"/>
              <a:t>8/22/2022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24CB1-7D5F-4F52-9F99-7068F5819E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007608"/>
            <a:ext cx="383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F9CC9-1431-4569-B2F1-D04814955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6616" y="6007608"/>
            <a:ext cx="411480" cy="36512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69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i="1" kern="1200" spc="1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8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end-of-life.qut.edu.au/about/glossary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Floorplan on a table">
            <a:extLst>
              <a:ext uri="{FF2B5EF4-FFF2-40B4-BE49-F238E27FC236}">
                <a16:creationId xmlns:a16="http://schemas.microsoft.com/office/drawing/2014/main" id="{2C520DD7-AED6-4A5D-1132-A05BD6EAF8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78" b="1273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FBB9AF1-CE92-475C-A47B-5FC32922B3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0"/>
            <a:ext cx="12191999" cy="6858000"/>
          </a:xfrm>
          <a:prstGeom prst="rect">
            <a:avLst/>
          </a:prstGeom>
          <a:gradFill flip="none" rotWithShape="1">
            <a:gsLst>
              <a:gs pos="100000">
                <a:srgbClr val="000000">
                  <a:alpha val="0"/>
                </a:srgbClr>
              </a:gs>
              <a:gs pos="30000">
                <a:srgbClr val="000000"/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B61FC4-AC06-2795-BCC5-AFA0A7A3D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0448" y="3429000"/>
            <a:ext cx="9052560" cy="354617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ESTATE PLANNING</a:t>
            </a:r>
            <a:endParaRPr lang="en-IN" dirty="0">
              <a:solidFill>
                <a:srgbClr val="FFFFFF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1E42A3-743C-4C15-9DA8-93AA9AEBF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6">
            <a:extLst>
              <a:ext uri="{FF2B5EF4-FFF2-40B4-BE49-F238E27FC236}">
                <a16:creationId xmlns:a16="http://schemas.microsoft.com/office/drawing/2014/main" id="{7021D92D-08FF-45A6-9109-AC9462C7E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1143293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00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FA77619-1FCA-4337-5976-DCF8A27B7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03" y="478465"/>
            <a:ext cx="4407195" cy="542664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F96EA-5791-7588-8C3A-BB8BB8E22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0465" y="808074"/>
            <a:ext cx="6943061" cy="4890977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A good estate plan will help make sure your wishes are carried out when you die. It can also help if you become unable to make your own decisions.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Includes the legal instruments, such as Will &amp; POA to transfer your assets in the event of death.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It is best to seek assistance from advisors to put your estate planning in place. 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456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E8FEE9-2EB5-D871-DCA2-BFA9C5A94539}"/>
              </a:ext>
            </a:extLst>
          </p:cNvPr>
          <p:cNvSpPr/>
          <p:nvPr/>
        </p:nvSpPr>
        <p:spPr>
          <a:xfrm>
            <a:off x="2966484" y="372139"/>
            <a:ext cx="5358810" cy="7655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accent6">
                    <a:lumMod val="75000"/>
                  </a:schemeClr>
                </a:solidFill>
              </a:rPr>
              <a:t>ESTATE PLANNING</a:t>
            </a:r>
            <a:endParaRPr lang="en-IN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B6FB2A7E-6480-A92F-DEB0-44FF109A2F54}"/>
              </a:ext>
            </a:extLst>
          </p:cNvPr>
          <p:cNvSpPr/>
          <p:nvPr/>
        </p:nvSpPr>
        <p:spPr>
          <a:xfrm>
            <a:off x="540886" y="1775635"/>
            <a:ext cx="3242931" cy="765544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After Death</a:t>
            </a:r>
            <a:endParaRPr lang="en-IN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2BCF698E-4BAA-C9E1-5A5A-A8FC9439DB6C}"/>
              </a:ext>
            </a:extLst>
          </p:cNvPr>
          <p:cNvSpPr/>
          <p:nvPr/>
        </p:nvSpPr>
        <p:spPr>
          <a:xfrm>
            <a:off x="7882269" y="1775637"/>
            <a:ext cx="3242931" cy="765544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If you are unable to make your own  decisions</a:t>
            </a:r>
            <a:endParaRPr lang="en-IN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FECB3909-1505-E187-7025-7F3C00DD9CD8}"/>
              </a:ext>
            </a:extLst>
          </p:cNvPr>
          <p:cNvSpPr/>
          <p:nvPr/>
        </p:nvSpPr>
        <p:spPr>
          <a:xfrm>
            <a:off x="606055" y="3310268"/>
            <a:ext cx="3242931" cy="2824717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lnSpc>
                <a:spcPct val="200000"/>
              </a:lnSpc>
              <a:buFont typeface="+mj-lt"/>
              <a:buAutoNum type="romanUcPeriod"/>
            </a:pPr>
            <a:r>
              <a:rPr lang="en-US" dirty="0">
                <a:solidFill>
                  <a:schemeClr val="tx1"/>
                </a:solidFill>
              </a:rPr>
              <a:t>Will</a:t>
            </a:r>
          </a:p>
          <a:p>
            <a:pPr marL="400050" indent="-400050">
              <a:lnSpc>
                <a:spcPct val="200000"/>
              </a:lnSpc>
              <a:buFont typeface="+mj-lt"/>
              <a:buAutoNum type="romanUcPeriod"/>
            </a:pPr>
            <a:r>
              <a:rPr lang="en-US" dirty="0">
                <a:solidFill>
                  <a:schemeClr val="tx1"/>
                </a:solidFill>
              </a:rPr>
              <a:t>A testamentary trust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dirty="0">
                <a:solidFill>
                  <a:schemeClr val="tx1"/>
                </a:solidFill>
              </a:rPr>
              <a:t>Superannuation Binding Nomination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C96D1B35-65B5-E0DE-3B4B-B964AAC8F4B1}"/>
              </a:ext>
            </a:extLst>
          </p:cNvPr>
          <p:cNvSpPr/>
          <p:nvPr/>
        </p:nvSpPr>
        <p:spPr>
          <a:xfrm>
            <a:off x="7882268" y="3310268"/>
            <a:ext cx="3242931" cy="2824717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lnSpc>
                <a:spcPct val="200000"/>
              </a:lnSpc>
              <a:buFont typeface="+mj-lt"/>
              <a:buAutoNum type="romanUcPeriod"/>
            </a:pPr>
            <a:r>
              <a:rPr lang="en-US" dirty="0">
                <a:solidFill>
                  <a:schemeClr val="tx1"/>
                </a:solidFill>
              </a:rPr>
              <a:t>Any powers of attorney</a:t>
            </a:r>
          </a:p>
          <a:p>
            <a:pPr marL="400050" indent="-400050">
              <a:lnSpc>
                <a:spcPct val="200000"/>
              </a:lnSpc>
              <a:buFont typeface="+mj-lt"/>
              <a:buAutoNum type="romanUcPeriod"/>
            </a:pPr>
            <a:r>
              <a:rPr lang="en-US" dirty="0">
                <a:solidFill>
                  <a:schemeClr val="tx1"/>
                </a:solidFill>
              </a:rPr>
              <a:t>A power of guardianship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US" dirty="0">
                <a:solidFill>
                  <a:schemeClr val="tx1"/>
                </a:solidFill>
              </a:rPr>
              <a:t>An advance healthcare Directive</a:t>
            </a:r>
            <a:endParaRPr lang="en-IN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1E8796F-7BB6-BCA5-586D-655956E6A596}"/>
              </a:ext>
            </a:extLst>
          </p:cNvPr>
          <p:cNvCxnSpPr/>
          <p:nvPr/>
        </p:nvCxnSpPr>
        <p:spPr>
          <a:xfrm>
            <a:off x="3188970" y="1158949"/>
            <a:ext cx="0" cy="6166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76C2A05-1FCD-B1B6-D039-E25BEB0B5B6C}"/>
              </a:ext>
            </a:extLst>
          </p:cNvPr>
          <p:cNvCxnSpPr/>
          <p:nvPr/>
        </p:nvCxnSpPr>
        <p:spPr>
          <a:xfrm>
            <a:off x="8141970" y="1158949"/>
            <a:ext cx="0" cy="6166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26E9EB2-1961-AB97-E7DA-236966C39299}"/>
              </a:ext>
            </a:extLst>
          </p:cNvPr>
          <p:cNvCxnSpPr/>
          <p:nvPr/>
        </p:nvCxnSpPr>
        <p:spPr>
          <a:xfrm>
            <a:off x="13094970" y="1158949"/>
            <a:ext cx="0" cy="6166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3C85F25-2C93-83E9-79A6-9BE94E9AD7BA}"/>
              </a:ext>
            </a:extLst>
          </p:cNvPr>
          <p:cNvCxnSpPr>
            <a:cxnSpLocks/>
          </p:cNvCxnSpPr>
          <p:nvPr/>
        </p:nvCxnSpPr>
        <p:spPr>
          <a:xfrm>
            <a:off x="8142945" y="2541181"/>
            <a:ext cx="0" cy="7690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2436289-25FC-A9DF-3401-3CDEB5DED32F}"/>
              </a:ext>
            </a:extLst>
          </p:cNvPr>
          <p:cNvCxnSpPr>
            <a:cxnSpLocks/>
          </p:cNvCxnSpPr>
          <p:nvPr/>
        </p:nvCxnSpPr>
        <p:spPr>
          <a:xfrm>
            <a:off x="3188970" y="2541180"/>
            <a:ext cx="0" cy="7690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062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C09D1-CBB8-2CEC-8524-7B27C6B37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482" y="758952"/>
            <a:ext cx="3831336" cy="1538478"/>
          </a:xfrm>
        </p:spPr>
        <p:txBody>
          <a:bodyPr/>
          <a:lstStyle/>
          <a:p>
            <a:r>
              <a:rPr lang="en-US" i="0" dirty="0">
                <a:latin typeface="+mn-lt"/>
              </a:rPr>
              <a:t>WILLS</a:t>
            </a:r>
            <a:endParaRPr lang="en-IN" i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77C70-B4D5-2A64-D37B-0D36E15B0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1890" y="758952"/>
            <a:ext cx="7738110" cy="512749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 Will is legal document that sets out how you want your assets and other belongings to be distributed when you die.</a:t>
            </a:r>
          </a:p>
          <a:p>
            <a:pPr>
              <a:lnSpc>
                <a:spcPct val="150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It is part (but not all) of your estate plan.</a:t>
            </a:r>
          </a:p>
          <a:p>
            <a:pPr marL="0" indent="0">
              <a:lnSpc>
                <a:spcPct val="150000"/>
              </a:lnSpc>
              <a:buNone/>
            </a:pPr>
            <a:endParaRPr lang="en-US" b="0" i="0" dirty="0">
              <a:solidFill>
                <a:srgbClr val="333333"/>
              </a:solidFill>
              <a:effectLst/>
              <a:latin typeface="montserrat" panose="00000500000000000000" pitchFamily="2" charset="0"/>
            </a:endParaRPr>
          </a:p>
          <a:p>
            <a:pPr algn="l">
              <a:lnSpc>
                <a:spcPct val="150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Your will can cover things like:</a:t>
            </a:r>
          </a:p>
          <a:p>
            <a:pPr lvl="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how you want your assets shared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18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who will look after your children if they're still young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18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any trusts you want to set up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18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how much money you'd like to give to charities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18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plans for your funeral</a:t>
            </a:r>
          </a:p>
          <a:p>
            <a:pPr>
              <a:lnSpc>
                <a:spcPct val="150000"/>
              </a:lnSpc>
            </a:pPr>
            <a:endParaRPr lang="en-US" b="0" i="0" dirty="0">
              <a:solidFill>
                <a:srgbClr val="333333"/>
              </a:solidFill>
              <a:effectLst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914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37920-2977-4590-6CBA-A1BC8DD2D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340" y="758952"/>
            <a:ext cx="10600660" cy="4754880"/>
          </a:xfrm>
        </p:spPr>
        <p:txBody>
          <a:bodyPr/>
          <a:lstStyle/>
          <a:p>
            <a:r>
              <a:rPr lang="en-US" dirty="0"/>
              <a:t>As you have children under age 18, you should also consider nominating someone you trust as the guardian of your children in the event of your death. </a:t>
            </a:r>
          </a:p>
          <a:p>
            <a:endParaRPr lang="en-US" dirty="0"/>
          </a:p>
          <a:p>
            <a:r>
              <a:rPr lang="en-US" dirty="0"/>
              <a:t>Your Will needs to be properly signed and witnessed and kept in a safe place.</a:t>
            </a:r>
          </a:p>
          <a:p>
            <a:endParaRPr lang="en-US" dirty="0"/>
          </a:p>
          <a:p>
            <a:r>
              <a:rPr lang="en-US" dirty="0"/>
              <a:t> It should also be reviewed on a regular basis, particularly when either your family circumstances or investments change.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1024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26D7C-BF2C-60C1-0563-269EB7928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10363"/>
            <a:ext cx="10171318" cy="978195"/>
          </a:xfrm>
        </p:spPr>
        <p:txBody>
          <a:bodyPr/>
          <a:lstStyle/>
          <a:p>
            <a:r>
              <a:rPr lang="en-US" sz="5400" i="0" dirty="0">
                <a:latin typeface="+mn-lt"/>
              </a:rPr>
              <a:t>Testamentary Trusts</a:t>
            </a:r>
            <a:endParaRPr lang="en-IN" sz="5400" i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222E6-DF10-BFAA-C4E1-B76AEF956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06" y="1769046"/>
            <a:ext cx="10728251" cy="47548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It is a part in your will. </a:t>
            </a:r>
          </a:p>
          <a:p>
            <a:pPr>
              <a:lnSpc>
                <a:spcPct val="150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It takes effect when you die, and it's administered by a trustee, who you usually name in your will.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rgbClr val="333333"/>
              </a:solidFill>
              <a:latin typeface="montserrat" panose="00000500000000000000" pitchFamily="2" charset="0"/>
            </a:endParaRPr>
          </a:p>
          <a:p>
            <a:pPr>
              <a:lnSpc>
                <a:spcPct val="150000"/>
              </a:lnSpc>
            </a:pPr>
            <a:endParaRPr lang="en-US" b="0" i="0" dirty="0">
              <a:solidFill>
                <a:srgbClr val="333333"/>
              </a:solidFill>
              <a:effectLst/>
              <a:latin typeface="montserrat" panose="00000500000000000000" pitchFamily="2" charset="0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17159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877EF-36AA-B07D-EE57-53828807C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586" y="758952"/>
            <a:ext cx="10781414" cy="4754880"/>
          </a:xfrm>
        </p:spPr>
        <p:txBody>
          <a:bodyPr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The trustee looks after your assets until your beneficiaries can get them. This is set out in your will, and is either when:</a:t>
            </a:r>
          </a:p>
          <a:p>
            <a:pPr marL="514350" indent="-514350" algn="l">
              <a:lnSpc>
                <a:spcPct val="200000"/>
              </a:lnSpc>
              <a:buFont typeface="+mj-lt"/>
              <a:buAutoNum type="romanUcPeriod"/>
            </a:pPr>
            <a:r>
              <a:rPr lang="en-US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a child reaches a certain age, or</a:t>
            </a:r>
          </a:p>
          <a:p>
            <a:pPr marL="514350" indent="-514350" algn="l">
              <a:lnSpc>
                <a:spcPct val="200000"/>
              </a:lnSpc>
              <a:buFont typeface="+mj-lt"/>
              <a:buAutoNum type="romanUcPeriod"/>
            </a:pPr>
            <a:r>
              <a:rPr lang="en-US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a beneficiary achieves a specific goal (for example, they get married or earn a particular qualification)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5525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877EF-36AA-B07D-EE57-53828807C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586" y="758952"/>
            <a:ext cx="10781414" cy="5524890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 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You may want to consider setting up a trust if your beneficiaries:</a:t>
            </a:r>
          </a:p>
          <a:p>
            <a:pPr marL="514350" indent="-514350" algn="l">
              <a:lnSpc>
                <a:spcPct val="150000"/>
              </a:lnSpc>
              <a:buFont typeface="+mj-lt"/>
              <a:buAutoNum type="romanLcPeriod"/>
            </a:pPr>
            <a:r>
              <a:rPr lang="en-US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are minors (under 18), or</a:t>
            </a:r>
          </a:p>
          <a:p>
            <a:pPr marL="514350" indent="-514350" algn="l">
              <a:lnSpc>
                <a:spcPct val="150000"/>
              </a:lnSpc>
              <a:buFont typeface="+mj-lt"/>
              <a:buAutoNum type="romanLcPeriod"/>
            </a:pPr>
            <a:r>
              <a:rPr lang="en-US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have diminished mental capacity, or</a:t>
            </a:r>
          </a:p>
          <a:p>
            <a:pPr marL="514350" indent="-514350" algn="l">
              <a:lnSpc>
                <a:spcPct val="150000"/>
              </a:lnSpc>
              <a:buFont typeface="+mj-lt"/>
              <a:buAutoNum type="romanLcPeriod"/>
            </a:pPr>
            <a:r>
              <a:rPr lang="en-US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may not use their inheritance well</a:t>
            </a:r>
          </a:p>
          <a:p>
            <a:pPr marL="0" indent="0" algn="l">
              <a:buNone/>
            </a:pPr>
            <a:endParaRPr lang="en-US" b="0" i="0" dirty="0">
              <a:solidFill>
                <a:srgbClr val="333333"/>
              </a:solidFill>
              <a:effectLst/>
              <a:latin typeface="montserrat" panose="00000500000000000000" pitchFamily="2" charset="0"/>
            </a:endParaRPr>
          </a:p>
          <a:p>
            <a:pPr marL="0" indent="0" algn="l">
              <a:buNone/>
            </a:pPr>
            <a:endParaRPr lang="en-US" b="0" i="0" dirty="0">
              <a:solidFill>
                <a:srgbClr val="333333"/>
              </a:solidFill>
              <a:effectLst/>
              <a:latin typeface="montserrat" panose="00000500000000000000" pitchFamily="2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333333"/>
                </a:solidFill>
                <a:latin typeface="montserrat" panose="00000500000000000000" pitchFamily="2" charset="0"/>
              </a:rPr>
              <a:t> Another reason to consider a trust is to avoid family assets being:</a:t>
            </a:r>
          </a:p>
          <a:p>
            <a:pPr marL="514350" indent="-514350">
              <a:lnSpc>
                <a:spcPct val="150000"/>
              </a:lnSpc>
              <a:buFont typeface="+mj-lt"/>
              <a:buAutoNum type="romanLcPeriod"/>
            </a:pPr>
            <a:r>
              <a:rPr lang="en-US" dirty="0">
                <a:solidFill>
                  <a:srgbClr val="333333"/>
                </a:solidFill>
                <a:latin typeface="montserrat" panose="00000500000000000000" pitchFamily="2" charset="0"/>
              </a:rPr>
              <a:t>split as part of a divorce settlement, or</a:t>
            </a:r>
          </a:p>
          <a:p>
            <a:pPr marL="514350" indent="-514350">
              <a:lnSpc>
                <a:spcPct val="150000"/>
              </a:lnSpc>
              <a:buFont typeface="+mj-lt"/>
              <a:buAutoNum type="romanLcPeriod"/>
            </a:pPr>
            <a:r>
              <a:rPr lang="en-US" dirty="0">
                <a:solidFill>
                  <a:srgbClr val="333333"/>
                </a:solidFill>
                <a:latin typeface="montserrat" panose="00000500000000000000" pitchFamily="2" charset="0"/>
              </a:rPr>
              <a:t>part of bankruptcy proceedings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9282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6FCE8-EAD2-0456-2CE3-3451CC65E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69" y="423600"/>
            <a:ext cx="11089758" cy="1091113"/>
          </a:xfrm>
        </p:spPr>
        <p:txBody>
          <a:bodyPr>
            <a:normAutofit fontScale="90000"/>
          </a:bodyPr>
          <a:lstStyle/>
          <a:p>
            <a:r>
              <a:rPr lang="en-US" sz="5400" i="0" dirty="0">
                <a:latin typeface="+mn-lt"/>
              </a:rPr>
              <a:t>Superannuation Death Nomination</a:t>
            </a:r>
            <a:endParaRPr lang="en-IN" sz="5400" i="0" dirty="0">
              <a:latin typeface="+mn-lt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925A19F-AC99-3580-C76D-48F8773114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6425" y="1357276"/>
            <a:ext cx="10751965" cy="491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eaLnBrk="1" fontAlgn="base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SzTx/>
              <a:buNone/>
              <a:tabLst/>
            </a:pPr>
            <a:r>
              <a:rPr lang="en-US" altLang="en-US" dirty="0">
                <a:solidFill>
                  <a:srgbClr val="333333"/>
                </a:solidFill>
                <a:latin typeface="montserrat" panose="00000500000000000000" pitchFamily="2" charset="0"/>
              </a:rPr>
              <a:t>In the event of your death, superannuation benefit is paid to your nominated beneficiary. </a:t>
            </a:r>
          </a:p>
          <a:p>
            <a:pPr marL="0" marR="0" lvl="0" indent="0" eaLnBrk="1" fontAlgn="base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SzTx/>
              <a:buNone/>
              <a:tabLst/>
            </a:pPr>
            <a:endParaRPr lang="en-US" altLang="en-US" dirty="0">
              <a:solidFill>
                <a:srgbClr val="333333"/>
              </a:solidFill>
              <a:latin typeface="montserrat" panose="00000500000000000000" pitchFamily="2" charset="0"/>
            </a:endParaRPr>
          </a:p>
          <a:p>
            <a:pPr marL="514350" marR="0" lvl="0" indent="-514350" eaLnBrk="1" fontAlgn="base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SzTx/>
              <a:buFont typeface="+mj-lt"/>
              <a:buAutoNum type="romanLcPeriod"/>
              <a:tabLst/>
            </a:pPr>
            <a:r>
              <a:rPr lang="en-US" altLang="en-US" dirty="0">
                <a:solidFill>
                  <a:srgbClr val="333333"/>
                </a:solidFill>
                <a:latin typeface="montserrat" panose="00000500000000000000" pitchFamily="2" charset="0"/>
              </a:rPr>
              <a:t>Binding Nomination</a:t>
            </a:r>
          </a:p>
          <a:p>
            <a:pPr marL="514350" marR="0" lvl="0" indent="-514350" eaLnBrk="1" fontAlgn="base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SzTx/>
              <a:buFont typeface="+mj-lt"/>
              <a:buAutoNum type="romanLcPeriod"/>
              <a:tabLst/>
            </a:pPr>
            <a:r>
              <a:rPr lang="en-US" altLang="en-US" dirty="0">
                <a:solidFill>
                  <a:srgbClr val="333333"/>
                </a:solidFill>
                <a:latin typeface="montserrat" panose="00000500000000000000" pitchFamily="2" charset="0"/>
              </a:rPr>
              <a:t>Non-Binding Nomination</a:t>
            </a:r>
          </a:p>
          <a:p>
            <a:pPr marL="514350" marR="0" lvl="0" indent="-514350" eaLnBrk="1" fontAlgn="base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SzTx/>
              <a:buFont typeface="+mj-lt"/>
              <a:buAutoNum type="romanLcPeriod"/>
              <a:tabLst/>
            </a:pPr>
            <a:endParaRPr lang="en-US" altLang="en-US" dirty="0">
              <a:solidFill>
                <a:srgbClr val="333333"/>
              </a:solidFill>
              <a:latin typeface="montserrat" panose="00000500000000000000" pitchFamily="2" charset="0"/>
            </a:endParaRPr>
          </a:p>
          <a:p>
            <a:pPr marL="514350" marR="0" lvl="0" indent="-514350" eaLnBrk="1" fontAlgn="base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SzTx/>
              <a:buFont typeface="+mj-lt"/>
              <a:buAutoNum type="romanLcPeriod"/>
              <a:tabLst/>
            </a:pPr>
            <a:endParaRPr lang="en-US" altLang="en-US" dirty="0">
              <a:solidFill>
                <a:srgbClr val="333333"/>
              </a:solidFill>
              <a:latin typeface="montserrat" panose="00000500000000000000" pitchFamily="2" charset="0"/>
            </a:endParaRPr>
          </a:p>
          <a:p>
            <a:pPr marL="514350" marR="0" lvl="0" indent="-514350" eaLnBrk="1" fontAlgn="base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SzTx/>
              <a:buFont typeface="+mj-lt"/>
              <a:buAutoNum type="romanLcPeriod"/>
              <a:tabLst/>
            </a:pPr>
            <a:endParaRPr lang="en-US" altLang="en-US" dirty="0">
              <a:solidFill>
                <a:srgbClr val="333333"/>
              </a:solidFill>
              <a:latin typeface="montserrat" panose="00000500000000000000" pitchFamily="2" charset="0"/>
            </a:endParaRPr>
          </a:p>
          <a:p>
            <a:pPr marL="514350" marR="0" lvl="0" indent="-514350" eaLnBrk="1" fontAlgn="base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SzTx/>
              <a:buFont typeface="+mj-lt"/>
              <a:buAutoNum type="romanLcPeriod"/>
              <a:tabLst/>
            </a:pPr>
            <a:endParaRPr lang="en-US" altLang="en-US" dirty="0">
              <a:solidFill>
                <a:srgbClr val="333333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421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C2BAE-37B9-03D3-348F-9E3530769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098" y="758951"/>
            <a:ext cx="10940902" cy="5205913"/>
          </a:xfrm>
        </p:spPr>
        <p:txBody>
          <a:bodyPr/>
          <a:lstStyle/>
          <a:p>
            <a:pPr marL="0" indent="0">
              <a:buNone/>
            </a:pPr>
            <a:r>
              <a:rPr lang="en-US" sz="2400" i="1" dirty="0" err="1">
                <a:solidFill>
                  <a:schemeClr val="accent6"/>
                </a:solidFill>
              </a:rPr>
              <a:t>i</a:t>
            </a:r>
            <a:r>
              <a:rPr lang="en-US" sz="2400" i="1" dirty="0">
                <a:solidFill>
                  <a:schemeClr val="accent6"/>
                </a:solidFill>
              </a:rPr>
              <a:t>. Binding Nomination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>
                <a:solidFill>
                  <a:schemeClr val="accent6"/>
                </a:solidFill>
              </a:rPr>
              <a:t>	</a:t>
            </a:r>
            <a:r>
              <a:rPr lang="en-US" dirty="0">
                <a:solidFill>
                  <a:srgbClr val="333333"/>
                </a:solidFill>
                <a:latin typeface="montserrat" panose="00000500000000000000" pitchFamily="2" charset="0"/>
              </a:rPr>
              <a:t>A valid binding beneficiary nomination will ensure your Super benefits are 	paid to the eligible beneficiaries you nominate,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>
                <a:solidFill>
                  <a:srgbClr val="333333"/>
                </a:solidFill>
                <a:latin typeface="montserrat" panose="00000500000000000000" pitchFamily="2" charset="0"/>
              </a:rPr>
              <a:t>	as long as they are classified 	as a dependent or your legal personal 	representative, and in accordance with legislative requirements.</a:t>
            </a:r>
          </a:p>
        </p:txBody>
      </p:sp>
    </p:spTree>
    <p:extLst>
      <p:ext uri="{BB962C8B-B14F-4D97-AF65-F5344CB8AC3E}">
        <p14:creationId xmlns:p14="http://schemas.microsoft.com/office/powerpoint/2010/main" val="3645486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A6397-2D7A-4598-B4E4-536557C94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95" y="758952"/>
            <a:ext cx="10909005" cy="4759346"/>
          </a:xfrm>
        </p:spPr>
        <p:txBody>
          <a:bodyPr/>
          <a:lstStyle/>
          <a:p>
            <a:pPr marL="0" indent="0">
              <a:buNone/>
            </a:pPr>
            <a:r>
              <a:rPr lang="en-US" sz="2400" i="1" dirty="0">
                <a:solidFill>
                  <a:schemeClr val="accent6"/>
                </a:solidFill>
              </a:rPr>
              <a:t>ii. Non- Binding Nomination</a:t>
            </a:r>
            <a:endParaRPr lang="en-IN" sz="2400" i="1" dirty="0">
              <a:solidFill>
                <a:schemeClr val="accent6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IN" dirty="0"/>
              <a:t>	</a:t>
            </a:r>
            <a:r>
              <a:rPr lang="en-US" dirty="0">
                <a:solidFill>
                  <a:srgbClr val="333333"/>
                </a:solidFill>
                <a:latin typeface="montserrat" panose="00000500000000000000" pitchFamily="2" charset="0"/>
              </a:rPr>
              <a:t>Non-binding beneficiaries are those you wish to receive your super and any 	insurance benefit upon your death.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>
                <a:solidFill>
                  <a:srgbClr val="333333"/>
                </a:solidFill>
                <a:latin typeface="montserrat" panose="00000500000000000000" pitchFamily="2" charset="0"/>
              </a:rPr>
              <a:t>	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>
                <a:solidFill>
                  <a:srgbClr val="333333"/>
                </a:solidFill>
                <a:latin typeface="montserrat" panose="00000500000000000000" pitchFamily="2" charset="0"/>
              </a:rPr>
              <a:t>	A non-binding nomination is not formally binding on the trustee and only 	acts as a guide for the trustee in deciding how to pay your Death Benefit. </a:t>
            </a:r>
            <a:endParaRPr lang="en-IN" dirty="0">
              <a:solidFill>
                <a:srgbClr val="333333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934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BE2B4-0A7A-C766-22BD-EFCAA5F92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1" y="758952"/>
            <a:ext cx="10745477" cy="857197"/>
          </a:xfrm>
        </p:spPr>
        <p:txBody>
          <a:bodyPr>
            <a:normAutofit fontScale="90000"/>
          </a:bodyPr>
          <a:lstStyle/>
          <a:p>
            <a:r>
              <a:rPr lang="en-US" i="0" dirty="0">
                <a:latin typeface="+mn-lt"/>
              </a:rPr>
              <a:t>Power Of Attorney</a:t>
            </a:r>
            <a:endParaRPr lang="en-IN" i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C6F14-DCD6-331E-9A9F-A6677A4FC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261" y="1886004"/>
            <a:ext cx="10745477" cy="4754880"/>
          </a:xfrm>
        </p:spPr>
        <p:txBody>
          <a:bodyPr/>
          <a:lstStyle/>
          <a:p>
            <a:r>
              <a:rPr lang="en-US" dirty="0">
                <a:solidFill>
                  <a:srgbClr val="333333"/>
                </a:solidFill>
                <a:latin typeface="montserrat" panose="00000500000000000000" pitchFamily="2" charset="0"/>
              </a:rPr>
              <a:t>D</a:t>
            </a:r>
            <a:r>
              <a:rPr lang="en-US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ocument where you give someone else the legal right to look after your affairs for you. </a:t>
            </a:r>
          </a:p>
          <a:p>
            <a:endParaRPr lang="en-US" dirty="0">
              <a:solidFill>
                <a:srgbClr val="333333"/>
              </a:solidFill>
              <a:latin typeface="montserrat" panose="00000500000000000000" pitchFamily="2" charset="0"/>
            </a:endParaRP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It's important to nominate someone that is trustworthy, financially responsible, and likely to be around when you need them.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6640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26D7C-BF2C-60C1-0563-269EB7928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10363"/>
            <a:ext cx="10171318" cy="978195"/>
          </a:xfrm>
        </p:spPr>
        <p:txBody>
          <a:bodyPr/>
          <a:lstStyle/>
          <a:p>
            <a:r>
              <a:rPr lang="en-US" sz="5400" i="0" dirty="0">
                <a:latin typeface="+mn-lt"/>
              </a:rPr>
              <a:t>Types of POA</a:t>
            </a:r>
            <a:endParaRPr lang="en-IN" sz="5400" i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222E6-DF10-BFAA-C4E1-B76AEF956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06" y="1769046"/>
            <a:ext cx="10728251" cy="475488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i="1" dirty="0">
                <a:solidFill>
                  <a:schemeClr val="accent6"/>
                </a:solidFill>
              </a:rPr>
              <a:t>General POA</a:t>
            </a:r>
          </a:p>
          <a:p>
            <a:pPr marL="0" indent="0">
              <a:buNone/>
            </a:pPr>
            <a:r>
              <a:rPr lang="en-US" dirty="0"/>
              <a:t>	Allows someone to make financial and legal decisions for you.</a:t>
            </a:r>
          </a:p>
          <a:p>
            <a:pPr marL="0" indent="0">
              <a:buNone/>
            </a:pPr>
            <a:r>
              <a:rPr lang="en-US" dirty="0"/>
              <a:t>	It is usually for a </a:t>
            </a:r>
            <a:r>
              <a:rPr lang="en-US" u="sng" dirty="0"/>
              <a:t>specified time</a:t>
            </a:r>
          </a:p>
          <a:p>
            <a:pPr marL="0" indent="0">
              <a:buNone/>
            </a:pPr>
            <a:r>
              <a:rPr lang="en-US" dirty="0"/>
              <a:t>	e.g.: If you’re overseas and can’t manage affairs at home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i="1" dirty="0">
                <a:solidFill>
                  <a:schemeClr val="accent6"/>
                </a:solidFill>
              </a:rPr>
              <a:t>Enduring POA</a:t>
            </a:r>
          </a:p>
          <a:p>
            <a:pPr marL="0" indent="0">
              <a:buNone/>
            </a:pPr>
            <a:r>
              <a:rPr lang="en-US" sz="2800" i="1" dirty="0">
                <a:solidFill>
                  <a:schemeClr val="accent6"/>
                </a:solidFill>
              </a:rPr>
              <a:t>	</a:t>
            </a:r>
            <a:r>
              <a:rPr lang="en-US" dirty="0"/>
              <a:t>Allows someone to make financial and legal decisions for you if you are          unable to make decisions yourself.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400" i="1" dirty="0">
                <a:solidFill>
                  <a:schemeClr val="accent6"/>
                </a:solidFill>
              </a:rPr>
              <a:t>Medical POA</a:t>
            </a:r>
          </a:p>
          <a:p>
            <a:pPr marL="0" indent="0">
              <a:buNone/>
            </a:pPr>
            <a:r>
              <a:rPr lang="en-IN" sz="2800" i="1" dirty="0">
                <a:solidFill>
                  <a:schemeClr val="accent6"/>
                </a:solidFill>
              </a:rPr>
              <a:t>	</a:t>
            </a:r>
            <a:r>
              <a:rPr lang="en-IN" dirty="0"/>
              <a:t>Allows someone to make medical decisions for you if you are unable to do so. 	</a:t>
            </a:r>
          </a:p>
          <a:p>
            <a:pPr marL="0" indent="0">
              <a:buNone/>
            </a:pPr>
            <a:r>
              <a:rPr lang="en-IN" dirty="0"/>
              <a:t>	No authority to make other decisions.</a:t>
            </a:r>
          </a:p>
        </p:txBody>
      </p:sp>
    </p:spTree>
    <p:extLst>
      <p:ext uri="{BB962C8B-B14F-4D97-AF65-F5344CB8AC3E}">
        <p14:creationId xmlns:p14="http://schemas.microsoft.com/office/powerpoint/2010/main" val="1557901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13D22-8A14-704F-EB67-8ECE4D836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290" y="408077"/>
            <a:ext cx="10139420" cy="974156"/>
          </a:xfrm>
        </p:spPr>
        <p:txBody>
          <a:bodyPr>
            <a:normAutofit/>
          </a:bodyPr>
          <a:lstStyle/>
          <a:p>
            <a:r>
              <a:rPr lang="en-US" sz="5400" i="0" dirty="0">
                <a:latin typeface="+mn-lt"/>
              </a:rPr>
              <a:t>A  Power of Guardianship</a:t>
            </a:r>
            <a:endParaRPr lang="en-IN" sz="5400" i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945C5-2586-672C-5F30-48F270DB0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290" y="1695043"/>
            <a:ext cx="10276119" cy="4042817"/>
          </a:xfrm>
        </p:spPr>
        <p:txBody>
          <a:bodyPr/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An enduring guardian (EG) is a person you appoint to make important personal, lifestyle and treatment decisions on your behalf, should you ever become incapable of making such decisions yourself.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To appoint an enduring guardian, you will need to fill out an Enduring Power of Guardianship (EPG).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Appoint one or more enduring guardians.</a:t>
            </a:r>
          </a:p>
        </p:txBody>
      </p:sp>
    </p:spTree>
    <p:extLst>
      <p:ext uri="{BB962C8B-B14F-4D97-AF65-F5344CB8AC3E}">
        <p14:creationId xmlns:p14="http://schemas.microsoft.com/office/powerpoint/2010/main" val="1123595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83D00-54F4-A4D8-DB97-72FC4BBDA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2656" y="1817370"/>
            <a:ext cx="5710180" cy="420730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/>
              <a:t>The key difference is that a Power of Attorney makes decisions over financial and legal affairs. 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Whereas an Enduring Guardian has the power to decide on matters regarding lifestyle, health and welfare.</a:t>
            </a:r>
            <a:endParaRPr lang="en-IN" dirty="0"/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7B4CDC34-CE30-006E-7FB8-49131DC03B6D}"/>
              </a:ext>
            </a:extLst>
          </p:cNvPr>
          <p:cNvSpPr/>
          <p:nvPr/>
        </p:nvSpPr>
        <p:spPr>
          <a:xfrm>
            <a:off x="7609066" y="343299"/>
            <a:ext cx="2147777" cy="207334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: Top Corners One Rounded and One Snipped 4">
            <a:extLst>
              <a:ext uri="{FF2B5EF4-FFF2-40B4-BE49-F238E27FC236}">
                <a16:creationId xmlns:a16="http://schemas.microsoft.com/office/drawing/2014/main" id="{FE363C02-A4B6-4245-5B28-304062C49238}"/>
              </a:ext>
            </a:extLst>
          </p:cNvPr>
          <p:cNvSpPr/>
          <p:nvPr/>
        </p:nvSpPr>
        <p:spPr>
          <a:xfrm>
            <a:off x="2189244" y="1525772"/>
            <a:ext cx="6337004" cy="3806455"/>
          </a:xfrm>
          <a:prstGeom prst="snipRoundRect">
            <a:avLst/>
          </a:prstGeom>
          <a:solidFill>
            <a:schemeClr val="accent1">
              <a:alpha val="26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74414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DC47B-D79E-C03B-AA06-57ED3584B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972" y="358902"/>
            <a:ext cx="9825228" cy="1298448"/>
          </a:xfrm>
        </p:spPr>
        <p:txBody>
          <a:bodyPr>
            <a:normAutofit fontScale="90000"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Heebo" pitchFamily="2" charset="-79"/>
                <a:cs typeface="Heebo" pitchFamily="2" charset="-79"/>
              </a:rPr>
              <a:t>Decisions enduring guardian can make: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C4DC7-666A-F32C-0F4C-2349FC6F9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138" y="2274569"/>
            <a:ext cx="10314432" cy="4488561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Heebo" panose="020B0604020202020204" pitchFamily="2" charset="-79"/>
                <a:cs typeface="Heebo" panose="020B0604020202020204" pitchFamily="2" charset="-79"/>
              </a:rPr>
              <a:t>decide where you live, whether permanently or temporarily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Heebo" panose="020B0604020202020204" pitchFamily="2" charset="-79"/>
                <a:cs typeface="Heebo" panose="020B0604020202020204" pitchFamily="2" charset="-79"/>
              </a:rPr>
              <a:t>decide who you live with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Heebo" panose="020B0604020202020204" pitchFamily="2" charset="-79"/>
                <a:cs typeface="Heebo" panose="020B0604020202020204" pitchFamily="2" charset="-79"/>
              </a:rPr>
              <a:t>decide whether or not you work and, if so, any matters related to that work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Heebo" panose="020B0604020202020204" pitchFamily="2" charset="-79"/>
                <a:cs typeface="Heebo" panose="020B0604020202020204" pitchFamily="2" charset="-79"/>
              </a:rPr>
              <a:t>make treatment decisions on your behalf to any medical, surgical or dental treatment or other health care (including palliative care and life-sustaining measures such as assisted ventilation and cardio-pulmonary resuscitation)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Heebo" panose="020B0604020202020204" pitchFamily="2" charset="-79"/>
                <a:cs typeface="Heebo" panose="020B0604020202020204" pitchFamily="2" charset="-79"/>
              </a:rPr>
              <a:t>decide what education and training you receive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Heebo" panose="020B0604020202020204" pitchFamily="2" charset="-79"/>
                <a:cs typeface="Heebo" panose="020B0604020202020204" pitchFamily="2" charset="-79"/>
              </a:rPr>
              <a:t>determine who you associate with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Heebo" panose="020B0604020202020204" pitchFamily="2" charset="-79"/>
                <a:cs typeface="Heebo" panose="020B0604020202020204" pitchFamily="2" charset="-79"/>
              </a:rPr>
              <a:t>commence, defend, conduct or settle any legal proceedings on your behalf, except proceedings that relate to your property or estate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Heebo" panose="020B0604020202020204" pitchFamily="2" charset="-79"/>
                <a:cs typeface="Heebo" panose="020B0604020202020204" pitchFamily="2" charset="-79"/>
              </a:rPr>
              <a:t>advocate for and make decisions about the support services you access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Heebo" panose="020B0604020202020204" pitchFamily="2" charset="-79"/>
                <a:cs typeface="Heebo" panose="020B0604020202020204" pitchFamily="2" charset="-79"/>
              </a:rPr>
              <a:t>seek and receive information on your behalf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61075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83B8D-F9CE-520B-B3BD-AC5F08ABC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478466"/>
            <a:ext cx="9852341" cy="946298"/>
          </a:xfrm>
        </p:spPr>
        <p:txBody>
          <a:bodyPr>
            <a:normAutofit fontScale="90000"/>
          </a:bodyPr>
          <a:lstStyle/>
          <a:p>
            <a:r>
              <a:rPr lang="en-US" sz="5400" i="0" dirty="0">
                <a:latin typeface="+mn-lt"/>
              </a:rPr>
              <a:t>An Advance Healthcare Directive</a:t>
            </a:r>
            <a:endParaRPr lang="en-IN" sz="5400" i="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79059-4A66-667D-3A0A-87CFB4385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196" y="1933264"/>
            <a:ext cx="10579608" cy="4754880"/>
          </a:xfrm>
        </p:spPr>
        <p:txBody>
          <a:bodyPr>
            <a:normAutofit/>
          </a:bodyPr>
          <a:lstStyle/>
          <a:p>
            <a:pPr>
              <a:lnSpc>
                <a:spcPct val="300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An </a:t>
            </a:r>
            <a:r>
              <a:rPr lang="en-US" b="0" i="0" u="none" strike="noStrike" dirty="0">
                <a:solidFill>
                  <a:srgbClr val="094F95"/>
                </a:solidFill>
                <a:effectLst/>
                <a:latin typeface="arial" panose="020B0604020202020204" pitchFamily="34" charset="0"/>
                <a:hlinkClick r:id="rId2"/>
              </a:rPr>
              <a:t>Advance Care Directive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is an instruction that a person makes now about their future medical treatment or health care in the event he or she loses capacity to make decisions</a:t>
            </a:r>
            <a:r>
              <a:rPr lang="en-IN" dirty="0"/>
              <a:t>.</a:t>
            </a:r>
          </a:p>
          <a:p>
            <a:pPr>
              <a:lnSpc>
                <a:spcPct val="300000"/>
              </a:lnSpc>
            </a:pP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It involves talking about your values, beliefs and preferences with your loved ones and doctor.</a:t>
            </a:r>
          </a:p>
        </p:txBody>
      </p:sp>
    </p:spTree>
    <p:extLst>
      <p:ext uri="{BB962C8B-B14F-4D97-AF65-F5344CB8AC3E}">
        <p14:creationId xmlns:p14="http://schemas.microsoft.com/office/powerpoint/2010/main" val="3130972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A6B26-7B8C-9375-4ADD-A12287398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9848088" cy="4754880"/>
          </a:xfrm>
        </p:spPr>
        <p:txBody>
          <a:bodyPr/>
          <a:lstStyle/>
          <a:p>
            <a:r>
              <a:rPr lang="en-US" dirty="0"/>
              <a:t>                 </a:t>
            </a:r>
            <a:endParaRPr lang="en-IN" dirty="0"/>
          </a:p>
        </p:txBody>
      </p:sp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71895094-1C01-7B42-3DB2-5F50C11F238C}"/>
              </a:ext>
            </a:extLst>
          </p:cNvPr>
          <p:cNvSpPr/>
          <p:nvPr/>
        </p:nvSpPr>
        <p:spPr>
          <a:xfrm>
            <a:off x="662940" y="114300"/>
            <a:ext cx="10641330" cy="5829300"/>
          </a:xfrm>
          <a:prstGeom prst="horizontalScroll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1500" spc="100" dirty="0">
                <a:solidFill>
                  <a:srgbClr val="000000"/>
                </a:solidFill>
                <a:latin typeface="Heebo" pitchFamily="2" charset="-79"/>
                <a:ea typeface="+mj-ea"/>
                <a:cs typeface="Heebo" pitchFamily="2" charset="-79"/>
              </a:rPr>
              <a:t>Thank you !!!!</a:t>
            </a:r>
            <a:endParaRPr lang="en-IN" sz="11500" spc="100" dirty="0">
              <a:solidFill>
                <a:srgbClr val="000000"/>
              </a:solidFill>
              <a:latin typeface="Heebo" pitchFamily="2" charset="-79"/>
              <a:ea typeface="+mj-ea"/>
              <a:cs typeface="Heeb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01166009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VTI">
  <a:themeElements>
    <a:clrScheme name="AnalogousFromDarkSeedLeftStep">
      <a:dk1>
        <a:srgbClr val="000000"/>
      </a:dk1>
      <a:lt1>
        <a:srgbClr val="FFFFFF"/>
      </a:lt1>
      <a:dk2>
        <a:srgbClr val="413424"/>
      </a:dk2>
      <a:lt2>
        <a:srgbClr val="E8E2E5"/>
      </a:lt2>
      <a:accent1>
        <a:srgbClr val="46B381"/>
      </a:accent1>
      <a:accent2>
        <a:srgbClr val="3BB14A"/>
      </a:accent2>
      <a:accent3>
        <a:srgbClr val="66B346"/>
      </a:accent3>
      <a:accent4>
        <a:srgbClr val="8BAD39"/>
      </a:accent4>
      <a:accent5>
        <a:srgbClr val="AFA145"/>
      </a:accent5>
      <a:accent6>
        <a:srgbClr val="B1713B"/>
      </a:accent6>
      <a:hlink>
        <a:srgbClr val="83862C"/>
      </a:hlink>
      <a:folHlink>
        <a:srgbClr val="7F7F7F"/>
      </a:folHlink>
    </a:clrScheme>
    <a:fontScheme name="Custom 211">
      <a:majorFont>
        <a:latin typeface="Sitka Banner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8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6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VTI" id="{66EB4A02-0C0F-47F1-9F48-4E6882B9F967}" vid="{F3552358-4452-4FDA-9568-4F5DA32F7A6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F5498F42D0544B98F79C31C9E5C2F9" ma:contentTypeVersion="8" ma:contentTypeDescription="Create a new document." ma:contentTypeScope="" ma:versionID="42ddc1c2a3aed989a694ff4ace1603bf">
  <xsd:schema xmlns:xsd="http://www.w3.org/2001/XMLSchema" xmlns:xs="http://www.w3.org/2001/XMLSchema" xmlns:p="http://schemas.microsoft.com/office/2006/metadata/properties" xmlns:ns2="bbe5e823-0b97-43d1-a102-575bdcfeb7e9" targetNamespace="http://schemas.microsoft.com/office/2006/metadata/properties" ma:root="true" ma:fieldsID="c9c108373d3aa6a81675948eb847194f" ns2:_="">
    <xsd:import namespace="bbe5e823-0b97-43d1-a102-575bdcfeb7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e5e823-0b97-43d1-a102-575bdcfeb7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233703D-5192-4AF2-8EDF-0AFABBA38CCF}"/>
</file>

<file path=customXml/itemProps2.xml><?xml version="1.0" encoding="utf-8"?>
<ds:datastoreItem xmlns:ds="http://schemas.openxmlformats.org/officeDocument/2006/customXml" ds:itemID="{7FC761DB-7B3F-4688-8427-4E1BB618125A}"/>
</file>

<file path=customXml/itemProps3.xml><?xml version="1.0" encoding="utf-8"?>
<ds:datastoreItem xmlns:ds="http://schemas.openxmlformats.org/officeDocument/2006/customXml" ds:itemID="{DF219B03-5205-4E72-B8CC-D239E0D5860D}"/>
</file>

<file path=docProps/app.xml><?xml version="1.0" encoding="utf-8"?>
<Properties xmlns="http://schemas.openxmlformats.org/officeDocument/2006/extended-properties" xmlns:vt="http://schemas.openxmlformats.org/officeDocument/2006/docPropsVTypes">
  <TotalTime>846</TotalTime>
  <Words>933</Words>
  <Application>Microsoft Office PowerPoint</Application>
  <PresentationFormat>Widescreen</PresentationFormat>
  <Paragraphs>97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</vt:lpstr>
      <vt:lpstr>Avenir Next LT Pro</vt:lpstr>
      <vt:lpstr>Heebo</vt:lpstr>
      <vt:lpstr>Montserrat</vt:lpstr>
      <vt:lpstr>Sitka Banner</vt:lpstr>
      <vt:lpstr>Wingdings</vt:lpstr>
      <vt:lpstr>HeadlinesVTI</vt:lpstr>
      <vt:lpstr>ESTATE PLANNING</vt:lpstr>
      <vt:lpstr>PowerPoint Presentation</vt:lpstr>
      <vt:lpstr>PowerPoint Presentation</vt:lpstr>
      <vt:lpstr>WILLS</vt:lpstr>
      <vt:lpstr>PowerPoint Presentation</vt:lpstr>
      <vt:lpstr>Testamentary Trusts</vt:lpstr>
      <vt:lpstr>PowerPoint Presentation</vt:lpstr>
      <vt:lpstr>PowerPoint Presentation</vt:lpstr>
      <vt:lpstr>Superannuation Death Nomination</vt:lpstr>
      <vt:lpstr>PowerPoint Presentation</vt:lpstr>
      <vt:lpstr>PowerPoint Presentation</vt:lpstr>
      <vt:lpstr>Power Of Attorney</vt:lpstr>
      <vt:lpstr>Types of POA</vt:lpstr>
      <vt:lpstr>A  Power of Guardianship</vt:lpstr>
      <vt:lpstr>PowerPoint Presentation</vt:lpstr>
      <vt:lpstr>Decisions enduring guardian can make:</vt:lpstr>
      <vt:lpstr>An Advance Healthcare Directive</vt:lpstr>
      <vt:lpstr>  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ESTATE PLANNING</dc:title>
  <dc:creator>Avinash k</dc:creator>
  <cp:lastModifiedBy>Avinash k</cp:lastModifiedBy>
  <cp:revision>9</cp:revision>
  <dcterms:created xsi:type="dcterms:W3CDTF">2022-08-09T11:06:19Z</dcterms:created>
  <dcterms:modified xsi:type="dcterms:W3CDTF">2022-08-22T08:33:22Z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0x0101008FF5498F42D0544B98F79C31C9E5C2F9</vt:lpwstr>
  </property>
  <property fmtid="{D5CDD505-2E9C-101B-9397-08002B2CF9AE}" pid="3" name="MediaServiceImageTags">
    <vt:lpwstr/>
  </property>
</Properties>
</file>