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
  </p:notesMasterIdLst>
  <p:sldIdLst>
    <p:sldId id="256" r:id="rId5"/>
    <p:sldId id="286" r:id="rId6"/>
    <p:sldId id="29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rushabadoss V" userId="9804d5cc-c892-4d04-a4c2-878575adaaa5" providerId="ADAL" clId="{BCE3C847-510E-47CC-91D0-47D789DA218E}"/>
    <pc:docChg chg="delSld modSld">
      <pc:chgData name="Virushabadoss V" userId="9804d5cc-c892-4d04-a4c2-878575adaaa5" providerId="ADAL" clId="{BCE3C847-510E-47CC-91D0-47D789DA218E}" dt="2025-01-23T04:03:57.722" v="11" actId="2696"/>
      <pc:docMkLst>
        <pc:docMk/>
      </pc:docMkLst>
      <pc:sldChg chg="modSp mod">
        <pc:chgData name="Virushabadoss V" userId="9804d5cc-c892-4d04-a4c2-878575adaaa5" providerId="ADAL" clId="{BCE3C847-510E-47CC-91D0-47D789DA218E}" dt="2025-01-23T04:02:06.875" v="0"/>
        <pc:sldMkLst>
          <pc:docMk/>
          <pc:sldMk cId="0" sldId="256"/>
        </pc:sldMkLst>
        <pc:spChg chg="mod">
          <ac:chgData name="Virushabadoss V" userId="9804d5cc-c892-4d04-a4c2-878575adaaa5" providerId="ADAL" clId="{BCE3C847-510E-47CC-91D0-47D789DA218E}" dt="2025-01-23T04:02:06.875" v="0"/>
          <ac:spMkLst>
            <pc:docMk/>
            <pc:sldMk cId="0" sldId="256"/>
            <ac:spMk id="11" creationId="{9BDDD04C-472D-2E47-2E51-78758F868F4A}"/>
          </ac:spMkLst>
        </pc:spChg>
      </pc:sldChg>
      <pc:sldChg chg="modSp mod">
        <pc:chgData name="Virushabadoss V" userId="9804d5cc-c892-4d04-a4c2-878575adaaa5" providerId="ADAL" clId="{BCE3C847-510E-47CC-91D0-47D789DA218E}" dt="2025-01-23T04:02:37.213" v="4" actId="20577"/>
        <pc:sldMkLst>
          <pc:docMk/>
          <pc:sldMk cId="185957403" sldId="286"/>
        </pc:sldMkLst>
        <pc:spChg chg="mod">
          <ac:chgData name="Virushabadoss V" userId="9804d5cc-c892-4d04-a4c2-878575adaaa5" providerId="ADAL" clId="{BCE3C847-510E-47CC-91D0-47D789DA218E}" dt="2025-01-23T04:02:37.213" v="4" actId="20577"/>
          <ac:spMkLst>
            <pc:docMk/>
            <pc:sldMk cId="185957403" sldId="286"/>
            <ac:spMk id="3" creationId="{BE65C688-2BFF-B6A7-872B-BF03F40CE99C}"/>
          </ac:spMkLst>
        </pc:spChg>
      </pc:sldChg>
      <pc:sldChg chg="modSp mod">
        <pc:chgData name="Virushabadoss V" userId="9804d5cc-c892-4d04-a4c2-878575adaaa5" providerId="ADAL" clId="{BCE3C847-510E-47CC-91D0-47D789DA218E}" dt="2025-01-23T04:03:35.796" v="10" actId="20577"/>
        <pc:sldMkLst>
          <pc:docMk/>
          <pc:sldMk cId="4106220730" sldId="291"/>
        </pc:sldMkLst>
        <pc:spChg chg="mod">
          <ac:chgData name="Virushabadoss V" userId="9804d5cc-c892-4d04-a4c2-878575adaaa5" providerId="ADAL" clId="{BCE3C847-510E-47CC-91D0-47D789DA218E}" dt="2025-01-23T04:03:35.796" v="10" actId="20577"/>
          <ac:spMkLst>
            <pc:docMk/>
            <pc:sldMk cId="4106220730" sldId="291"/>
            <ac:spMk id="5" creationId="{7DCE1611-C245-B55F-8557-C9E9E29EB6F5}"/>
          </ac:spMkLst>
        </pc:spChg>
      </pc:sldChg>
      <pc:sldChg chg="del">
        <pc:chgData name="Virushabadoss V" userId="9804d5cc-c892-4d04-a4c2-878575adaaa5" providerId="ADAL" clId="{BCE3C847-510E-47CC-91D0-47D789DA218E}" dt="2025-01-23T04:03:57.722" v="11" actId="2696"/>
        <pc:sldMkLst>
          <pc:docMk/>
          <pc:sldMk cId="108830563"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CEFCE-8889-446C-AFC7-81426282A2E0}" type="datetimeFigureOut">
              <a:rPr lang="en-IN" smtClean="0"/>
              <a:t>23-01-2025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E9457-A0D3-4E2F-A082-A40908AED565}" type="slidenum">
              <a:rPr lang="en-IN" smtClean="0"/>
              <a:t>‹#›</a:t>
            </a:fld>
            <a:endParaRPr lang="en-IN"/>
          </a:p>
        </p:txBody>
      </p:sp>
    </p:spTree>
    <p:extLst>
      <p:ext uri="{BB962C8B-B14F-4D97-AF65-F5344CB8AC3E}">
        <p14:creationId xmlns:p14="http://schemas.microsoft.com/office/powerpoint/2010/main" val="1916341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7325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151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335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2193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459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228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243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034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522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8925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745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1/23/2025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7193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1331"/>
        </a:solidFill>
        <a:effectLst/>
      </p:bgPr>
    </p:bg>
    <p:spTree>
      <p:nvGrpSpPr>
        <p:cNvPr id="1" name=""/>
        <p:cNvGrpSpPr/>
        <p:nvPr/>
      </p:nvGrpSpPr>
      <p:grpSpPr>
        <a:xfrm>
          <a:off x="0" y="0"/>
          <a:ext cx="0" cy="0"/>
          <a:chOff x="0" y="0"/>
          <a:chExt cx="0" cy="0"/>
        </a:xfrm>
      </p:grpSpPr>
      <p:grpSp>
        <p:nvGrpSpPr>
          <p:cNvPr id="2" name="Group 2"/>
          <p:cNvGrpSpPr/>
          <p:nvPr/>
        </p:nvGrpSpPr>
        <p:grpSpPr>
          <a:xfrm>
            <a:off x="6014381" y="0"/>
            <a:ext cx="6177619" cy="6858000"/>
            <a:chOff x="0" y="0"/>
            <a:chExt cx="12355239" cy="13716000"/>
          </a:xfrm>
        </p:grpSpPr>
        <p:pic>
          <p:nvPicPr>
            <p:cNvPr id="3" name="Picture 3"/>
            <p:cNvPicPr>
              <a:picLocks noChangeAspect="1"/>
            </p:cNvPicPr>
            <p:nvPr/>
          </p:nvPicPr>
          <p:blipFill>
            <a:blip r:embed="rId2"/>
            <a:srcRect l="11992" r="24502" b="6000"/>
            <a:stretch>
              <a:fillRect/>
            </a:stretch>
          </p:blipFill>
          <p:spPr>
            <a:xfrm>
              <a:off x="0" y="0"/>
              <a:ext cx="12355239" cy="13716000"/>
            </a:xfrm>
            <a:prstGeom prst="rect">
              <a:avLst/>
            </a:prstGeom>
          </p:spPr>
        </p:pic>
      </p:grpSp>
      <p:grpSp>
        <p:nvGrpSpPr>
          <p:cNvPr id="4" name="Group 4"/>
          <p:cNvGrpSpPr/>
          <p:nvPr/>
        </p:nvGrpSpPr>
        <p:grpSpPr>
          <a:xfrm>
            <a:off x="6011783" y="49470"/>
            <a:ext cx="6177619" cy="6831625"/>
            <a:chOff x="0" y="0"/>
            <a:chExt cx="2440541" cy="2698913"/>
          </a:xfrm>
        </p:grpSpPr>
        <p:sp>
          <p:nvSpPr>
            <p:cNvPr id="5" name="Freeform 5"/>
            <p:cNvSpPr/>
            <p:nvPr/>
          </p:nvSpPr>
          <p:spPr>
            <a:xfrm>
              <a:off x="0" y="0"/>
              <a:ext cx="2440541" cy="2698913"/>
            </a:xfrm>
            <a:custGeom>
              <a:avLst/>
              <a:gdLst/>
              <a:ahLst/>
              <a:cxnLst/>
              <a:rect l="l" t="t" r="r" b="b"/>
              <a:pathLst>
                <a:path w="2440541" h="2698913">
                  <a:moveTo>
                    <a:pt x="0" y="0"/>
                  </a:moveTo>
                  <a:lnTo>
                    <a:pt x="2440541" y="0"/>
                  </a:lnTo>
                  <a:lnTo>
                    <a:pt x="2440541" y="2698913"/>
                  </a:lnTo>
                  <a:lnTo>
                    <a:pt x="0" y="2698913"/>
                  </a:lnTo>
                  <a:close/>
                </a:path>
              </a:pathLst>
            </a:custGeom>
            <a:solidFill>
              <a:srgbClr val="000000">
                <a:alpha val="29804"/>
              </a:srgbClr>
            </a:solidFill>
          </p:spPr>
          <p:txBody>
            <a:bodyPr/>
            <a:lstStyle/>
            <a:p>
              <a:pPr defTabSz="609630"/>
              <a:endParaRPr lang="en-IN" sz="1200">
                <a:solidFill>
                  <a:prstClr val="black"/>
                </a:solidFill>
                <a:latin typeface="Calibri"/>
              </a:endParaRPr>
            </a:p>
          </p:txBody>
        </p:sp>
        <p:sp>
          <p:nvSpPr>
            <p:cNvPr id="6" name="TextBox 6"/>
            <p:cNvSpPr txBox="1"/>
            <p:nvPr/>
          </p:nvSpPr>
          <p:spPr>
            <a:xfrm>
              <a:off x="0" y="38100"/>
              <a:ext cx="812800" cy="774700"/>
            </a:xfrm>
            <a:prstGeom prst="rect">
              <a:avLst/>
            </a:prstGeom>
          </p:spPr>
          <p:txBody>
            <a:bodyPr lIns="33867" tIns="33867" rIns="33867" bIns="33867" rtlCol="0" anchor="ctr"/>
            <a:lstStyle/>
            <a:p>
              <a:pPr algn="ctr" defTabSz="609630">
                <a:lnSpc>
                  <a:spcPts val="1367"/>
                </a:lnSpc>
              </a:pPr>
              <a:endParaRPr sz="1200">
                <a:solidFill>
                  <a:prstClr val="black"/>
                </a:solidFill>
                <a:latin typeface="Calibri"/>
              </a:endParaRPr>
            </a:p>
          </p:txBody>
        </p:sp>
      </p:grpSp>
      <p:sp>
        <p:nvSpPr>
          <p:cNvPr id="7" name="AutoShape 7"/>
          <p:cNvSpPr/>
          <p:nvPr/>
        </p:nvSpPr>
        <p:spPr>
          <a:xfrm>
            <a:off x="249948" y="6162675"/>
            <a:ext cx="11692106" cy="0"/>
          </a:xfrm>
          <a:prstGeom prst="line">
            <a:avLst/>
          </a:prstGeom>
          <a:ln w="28575" cap="rnd">
            <a:solidFill>
              <a:srgbClr val="FFFFFF"/>
            </a:solidFill>
            <a:prstDash val="solid"/>
            <a:headEnd type="none" w="sm" len="sm"/>
            <a:tailEnd type="none" w="sm" len="sm"/>
          </a:ln>
        </p:spPr>
        <p:txBody>
          <a:bodyPr/>
          <a:lstStyle/>
          <a:p>
            <a:pPr defTabSz="609630"/>
            <a:endParaRPr lang="en-IN" sz="1200">
              <a:solidFill>
                <a:prstClr val="black"/>
              </a:solidFill>
              <a:latin typeface="Calibri"/>
            </a:endParaRPr>
          </a:p>
        </p:txBody>
      </p:sp>
      <p:sp>
        <p:nvSpPr>
          <p:cNvPr id="8" name="AutoShape 8"/>
          <p:cNvSpPr/>
          <p:nvPr/>
        </p:nvSpPr>
        <p:spPr>
          <a:xfrm>
            <a:off x="567160" y="2732320"/>
            <a:ext cx="5281505" cy="2"/>
          </a:xfrm>
          <a:prstGeom prst="line">
            <a:avLst/>
          </a:prstGeom>
          <a:ln w="104775" cap="rnd">
            <a:solidFill>
              <a:srgbClr val="FFFFFF"/>
            </a:solidFill>
            <a:prstDash val="solid"/>
            <a:headEnd type="none" w="sm" len="sm"/>
            <a:tailEnd type="none" w="sm" len="sm"/>
          </a:ln>
        </p:spPr>
        <p:txBody>
          <a:bodyPr/>
          <a:lstStyle/>
          <a:p>
            <a:pPr defTabSz="609630"/>
            <a:endParaRPr lang="en-US" sz="2333" b="1"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defTabSz="609630"/>
            <a:endParaRPr lang="en-IN" sz="2333" b="1" dirty="0">
              <a:solidFill>
                <a:prstClr val="black"/>
              </a:solidFill>
              <a:latin typeface="Aptos" panose="020B0004020202020204" pitchFamily="34" charset="0"/>
              <a:cs typeface="Times New Roman" panose="02020603050405020304" pitchFamily="18" charset="0"/>
            </a:endParaRPr>
          </a:p>
        </p:txBody>
      </p:sp>
      <p:sp>
        <p:nvSpPr>
          <p:cNvPr id="9" name="Freeform 9"/>
          <p:cNvSpPr/>
          <p:nvPr/>
        </p:nvSpPr>
        <p:spPr>
          <a:xfrm>
            <a:off x="7598708" y="26376"/>
            <a:ext cx="4407704" cy="826445"/>
          </a:xfrm>
          <a:custGeom>
            <a:avLst/>
            <a:gdLst/>
            <a:ahLst/>
            <a:cxnLst/>
            <a:rect l="l" t="t" r="r" b="b"/>
            <a:pathLst>
              <a:path w="6611556" h="1239667">
                <a:moveTo>
                  <a:pt x="0" y="0"/>
                </a:moveTo>
                <a:lnTo>
                  <a:pt x="6611556" y="0"/>
                </a:lnTo>
                <a:lnTo>
                  <a:pt x="6611556" y="1239667"/>
                </a:lnTo>
                <a:lnTo>
                  <a:pt x="0" y="1239667"/>
                </a:lnTo>
                <a:lnTo>
                  <a:pt x="0" y="0"/>
                </a:lnTo>
                <a:close/>
              </a:path>
            </a:pathLst>
          </a:custGeom>
          <a:blipFill>
            <a:blip r:embed="rId3"/>
            <a:stretch>
              <a:fillRect/>
            </a:stretch>
          </a:blipFill>
        </p:spPr>
        <p:txBody>
          <a:bodyPr/>
          <a:lstStyle/>
          <a:p>
            <a:pPr defTabSz="609630"/>
            <a:endParaRPr lang="en-IN" sz="1200">
              <a:solidFill>
                <a:prstClr val="black"/>
              </a:solidFill>
              <a:latin typeface="Calibri"/>
            </a:endParaRPr>
          </a:p>
        </p:txBody>
      </p:sp>
      <p:sp>
        <p:nvSpPr>
          <p:cNvPr id="10" name="TextBox 10"/>
          <p:cNvSpPr txBox="1"/>
          <p:nvPr/>
        </p:nvSpPr>
        <p:spPr>
          <a:xfrm>
            <a:off x="679765" y="1157257"/>
            <a:ext cx="4902200" cy="697563"/>
          </a:xfrm>
          <a:prstGeom prst="rect">
            <a:avLst/>
          </a:prstGeom>
        </p:spPr>
        <p:txBody>
          <a:bodyPr wrap="square" lIns="0" tIns="0" rIns="0" bIns="0" rtlCol="0" anchor="t">
            <a:spAutoFit/>
          </a:bodyPr>
          <a:lstStyle/>
          <a:p>
            <a:pPr defTabSz="609630">
              <a:lnSpc>
                <a:spcPts val="4954"/>
              </a:lnSpc>
            </a:pPr>
            <a:r>
              <a:rPr lang="en-US" sz="6400" dirty="0">
                <a:solidFill>
                  <a:prstClr val="white"/>
                </a:solidFill>
                <a:latin typeface="Calibri" panose="020F0502020204030204" pitchFamily="34" charset="0"/>
                <a:cs typeface="Calibri" panose="020F0502020204030204" pitchFamily="34" charset="0"/>
              </a:rPr>
              <a:t>Case Study</a:t>
            </a:r>
          </a:p>
        </p:txBody>
      </p:sp>
      <p:sp>
        <p:nvSpPr>
          <p:cNvPr id="11" name="TextBox 10">
            <a:extLst>
              <a:ext uri="{FF2B5EF4-FFF2-40B4-BE49-F238E27FC236}">
                <a16:creationId xmlns:a16="http://schemas.microsoft.com/office/drawing/2014/main" id="{9BDDD04C-472D-2E47-2E51-78758F868F4A}"/>
              </a:ext>
            </a:extLst>
          </p:cNvPr>
          <p:cNvSpPr txBox="1"/>
          <p:nvPr/>
        </p:nvSpPr>
        <p:spPr>
          <a:xfrm>
            <a:off x="567160" y="3105834"/>
            <a:ext cx="4560425" cy="1844416"/>
          </a:xfrm>
          <a:prstGeom prst="rect">
            <a:avLst/>
          </a:prstGeom>
          <a:noFill/>
        </p:spPr>
        <p:txBody>
          <a:bodyPr wrap="square" rtlCol="0">
            <a:spAutoFit/>
          </a:bodyPr>
          <a:lstStyle/>
          <a:p>
            <a:pPr>
              <a:lnSpc>
                <a:spcPct val="107000"/>
              </a:lnSpc>
              <a:spcAft>
                <a:spcPts val="533"/>
              </a:spcAft>
            </a:pPr>
            <a:r>
              <a:rPr lang="en-US" sz="3600" dirty="0"/>
              <a:t>Case Study Payroll - Casual Employee Leave accrual</a:t>
            </a:r>
            <a:endParaRPr lang="en-IN" sz="3600" b="1" kern="100" dirty="0">
              <a:latin typeface="+mj-lt"/>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A5054-0217-B1D9-36F5-4984070CDA9D}"/>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0B0B961C-CFFF-A5E3-B996-43C38E37EBCB}"/>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B45E1AB7-A984-8B3C-30E0-253B4010B3B7}"/>
              </a:ext>
            </a:extLst>
          </p:cNvPr>
          <p:cNvSpPr txBox="1"/>
          <p:nvPr/>
        </p:nvSpPr>
        <p:spPr>
          <a:xfrm>
            <a:off x="252656" y="6297062"/>
            <a:ext cx="3145995" cy="129138"/>
          </a:xfrm>
          <a:prstGeom prst="rect">
            <a:avLst/>
          </a:prstGeom>
        </p:spPr>
        <p:txBody>
          <a:bodyPr wrap="square" lIns="0" tIns="0" rIns="0" bIns="0" rtlCol="0" anchor="t">
            <a:spAutoFit/>
          </a:bodyPr>
          <a:lstStyle/>
          <a:p>
            <a:pPr algn="ctr">
              <a:lnSpc>
                <a:spcPts val="1120"/>
              </a:lnSpc>
              <a:spcBef>
                <a:spcPct val="0"/>
              </a:spcBef>
            </a:pPr>
            <a:r>
              <a:rPr lang="en-US" sz="800" dirty="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2901A574-9AA3-4C8D-1414-C0BC2BE67693}"/>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DC311A99-B1CD-CEB7-F4AF-5ABC3E3FAAE8}"/>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53A7434D-EAE0-4317-F330-C17928B35C30}"/>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B974B0DD-96FE-2FD6-D0B5-7ED64066F33D}"/>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B9AEED67-DA6C-F32F-E108-1D12B7A28D55}"/>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BFA94E3A-B67B-9C16-80C5-52E02FD390C7}"/>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B6B7C5A2-A27E-5CBF-BD0D-776B12CF1B50}"/>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6B77698-BF11-8523-344B-D6325EEDA413}"/>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9E12DDAB-E09D-5540-416F-A122109BEAE7}"/>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88B68570-E0A5-1495-CDEB-4E9871D3E1FF}"/>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10382100-616B-33DA-AAC9-B6446D1117A2}"/>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B0EDDC42-085E-E3A5-02E6-6163F1A1F4D7}"/>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779911FB-E69F-4254-FB45-B1C0097EE05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F34184DD-5C6F-A3B7-A0F1-3CC236147F8A}"/>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D22ECC19-038F-E2B1-38BD-CDF6A8463366}"/>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11A11F61-CC7E-400A-1AF1-8B61018978C4}"/>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474313CD-117E-4BB6-E3F8-1209950513FC}"/>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CB9AC41F-E97D-221A-1638-F8CA2D28FD33}"/>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4913AFE0-B093-7E74-C5CF-69E27C160E3E}"/>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8C08A316-DD5F-992A-2799-2F204558756A}"/>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A7DD5831-7563-22B7-16DE-CA77A1D1F6C6}"/>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9940B3E2-336B-746B-DBD0-C4B45E661EBD}"/>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B1932265-86FE-5336-B8CF-45265ACB2F10}"/>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BE65C688-2BFF-B6A7-872B-BF03F40CE99C}"/>
              </a:ext>
            </a:extLst>
          </p:cNvPr>
          <p:cNvSpPr txBox="1"/>
          <p:nvPr/>
        </p:nvSpPr>
        <p:spPr>
          <a:xfrm>
            <a:off x="438551" y="611851"/>
            <a:ext cx="11463390" cy="4401205"/>
          </a:xfrm>
          <a:prstGeom prst="rect">
            <a:avLst/>
          </a:prstGeom>
          <a:noFill/>
        </p:spPr>
        <p:txBody>
          <a:bodyPr wrap="square">
            <a:spAutoFit/>
          </a:bodyPr>
          <a:lstStyle/>
          <a:p>
            <a:r>
              <a:rPr lang="en-US" sz="2000" b="1" dirty="0"/>
              <a:t>Key Issue:</a:t>
            </a:r>
          </a:p>
          <a:p>
            <a:endParaRPr lang="en-US" sz="2000" b="1" dirty="0"/>
          </a:p>
          <a:p>
            <a:r>
              <a:rPr lang="en-US" sz="2000" dirty="0"/>
              <a:t>In Employment Hero payroll software, casual employees’ leave accruals are mistakenly included in the pay run, despite casual employees not being entitled to paid leave. As a result, payroll administrators were required to manually adjust the leave accrual for each casual employee every pay cycle. Due to the high number of employees, some adjustments were occasionally missed, leading to discrepancies.</a:t>
            </a:r>
          </a:p>
          <a:p>
            <a:endParaRPr lang="en-US" sz="2000" dirty="0">
              <a:latin typeface="+mj-lt"/>
            </a:endParaRPr>
          </a:p>
          <a:p>
            <a:r>
              <a:rPr lang="en-US" sz="2000" b="1" dirty="0"/>
              <a:t>Impact:</a:t>
            </a:r>
          </a:p>
          <a:p>
            <a:endParaRPr lang="en-US" sz="2000" b="1" dirty="0"/>
          </a:p>
          <a:p>
            <a:r>
              <a:rPr lang="en-US" sz="2000" dirty="0"/>
              <a:t>This manual adjustment process was time-consuming and prone to human error, potentially leading to payroll inaccuracies and compliance issues. Additionally, the need for frequent manual intervention placed a strain on the team’s resources and increased the likelihood of missing key adjustments for a few employees each month.</a:t>
            </a:r>
          </a:p>
          <a:p>
            <a:endParaRPr lang="en-US" sz="2000" dirty="0">
              <a:latin typeface="+mj-lt"/>
            </a:endParaRPr>
          </a:p>
        </p:txBody>
      </p:sp>
    </p:spTree>
    <p:extLst>
      <p:ext uri="{BB962C8B-B14F-4D97-AF65-F5344CB8AC3E}">
        <p14:creationId xmlns:p14="http://schemas.microsoft.com/office/powerpoint/2010/main" val="185957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E4637-7C30-AA21-4FDF-0F46A5931776}"/>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3E34953F-A8C4-25B1-94B0-A249D952B610}"/>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CB9A0401-CC50-CB39-C259-FB0DC187861E}"/>
              </a:ext>
            </a:extLst>
          </p:cNvPr>
          <p:cNvSpPr txBox="1"/>
          <p:nvPr/>
        </p:nvSpPr>
        <p:spPr>
          <a:xfrm>
            <a:off x="256961" y="6454917"/>
            <a:ext cx="3053397"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4A85F26A-1EF9-6B82-3364-8F3B5233C1FB}"/>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A77E37FD-1813-6812-BD98-44110B5A4BDA}"/>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5767C7B0-6D3A-F95F-0D51-6A182F959B14}"/>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82C60760-9F17-2C86-9DC6-A101857D68AA}"/>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D55C9BA2-962F-EB14-918D-C1D23F8E90C1}"/>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DBF293C9-67B1-C784-6ABA-61015A872DB6}"/>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717C5AC1-1D68-6D40-FF3A-129BD520203C}"/>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CE67B1C-8679-6778-6930-7E4D8DA67E33}"/>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20EB52DD-B3FC-9619-BD56-307539E53785}"/>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98CB53E2-7A92-009A-6251-A52ED7823CD8}"/>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AA98A558-B4F6-AF75-32B9-2A31E258C111}"/>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9185850A-D045-CFBB-5CC5-EA91CD38F504}"/>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F8B806B6-9B92-E917-0DD2-BDEA2F40377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84506C1C-C0FD-462B-EE26-1872BE0557BF}"/>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D37D0ECD-F27B-0F80-F1FC-B2610185F96D}"/>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7BE5B3F5-0A37-1B14-A9E5-89DF078AE481}"/>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3AB4FD3C-2A1F-DF85-9D37-398F64F0B428}"/>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557424D1-F254-0DBC-C51E-D0DA867F07DD}"/>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4CDA9205-2EE4-FACA-5A15-274F28BA250A}"/>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9E877A4B-58B8-6E2F-FB77-FFE0F5491734}"/>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74CC15AF-88F6-FEE7-5D5E-0202CF1760A0}"/>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EE88608E-2398-CA31-491F-173FEC3271EC}"/>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33D89FD4-2882-8456-D597-1BAA2C42488C}"/>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5" name="TextBox 4">
            <a:extLst>
              <a:ext uri="{FF2B5EF4-FFF2-40B4-BE49-F238E27FC236}">
                <a16:creationId xmlns:a16="http://schemas.microsoft.com/office/drawing/2014/main" id="{7DCE1611-C245-B55F-8557-C9E9E29EB6F5}"/>
              </a:ext>
            </a:extLst>
          </p:cNvPr>
          <p:cNvSpPr txBox="1"/>
          <p:nvPr/>
        </p:nvSpPr>
        <p:spPr>
          <a:xfrm>
            <a:off x="290060" y="1028343"/>
            <a:ext cx="11627890" cy="4893647"/>
          </a:xfrm>
          <a:prstGeom prst="rect">
            <a:avLst/>
          </a:prstGeom>
          <a:noFill/>
        </p:spPr>
        <p:txBody>
          <a:bodyPr wrap="square">
            <a:spAutoFit/>
          </a:bodyPr>
          <a:lstStyle/>
          <a:p>
            <a:r>
              <a:rPr lang="en-US" sz="2000" b="1" dirty="0"/>
              <a:t>Solution:</a:t>
            </a:r>
          </a:p>
          <a:p>
            <a:r>
              <a:rPr lang="en-US" sz="2000" dirty="0"/>
              <a:t>To resolve this, the payroll team decided to automate the process by configuring the settings in Employment Hero. A discussion with Employment Hero’s support team led to an update in the system that allowed casual employee leave accrual to be excluded from pay runs without affecting other payroll rules. This change was implemented within half a day, streamlining the process and reducing manual workload significantly.</a:t>
            </a:r>
          </a:p>
          <a:p>
            <a:pPr>
              <a:buFont typeface="+mj-lt"/>
              <a:buAutoNum type="arabicPeriod"/>
            </a:pPr>
            <a:endParaRPr lang="en-US" dirty="0"/>
          </a:p>
          <a:p>
            <a:pPr>
              <a:buFont typeface="+mj-lt"/>
              <a:buAutoNum type="arabicPeriod"/>
            </a:pPr>
            <a:endParaRPr lang="en-US" sz="2000" dirty="0"/>
          </a:p>
          <a:p>
            <a:r>
              <a:rPr lang="en-US" sz="2000" b="1" dirty="0"/>
              <a:t>Summary:</a:t>
            </a:r>
          </a:p>
          <a:p>
            <a:endParaRPr lang="en-US" sz="2000" b="1" dirty="0"/>
          </a:p>
          <a:p>
            <a:r>
              <a:rPr lang="en-US" sz="2000" dirty="0"/>
              <a:t>By automating the casual employee leave accrual process in Employment Hero, the payroll team eliminated the risk of missed adjustments and reduced the time spent on manual corrections. This enhancement not only improved the efficiency of the payroll process but also ensured payroll compliance, resulting in higher-quality work and fewer discrepancies.</a:t>
            </a:r>
          </a:p>
          <a:p>
            <a:pPr>
              <a:buFont typeface="+mj-lt"/>
              <a:buAutoNum type="arabicPeriod"/>
            </a:pPr>
            <a:endParaRPr lang="en-US" dirty="0"/>
          </a:p>
          <a:p>
            <a:pPr>
              <a:buFont typeface="+mj-lt"/>
              <a:buAutoNum type="arabicPeriod"/>
            </a:pPr>
            <a:endParaRPr lang="en-US" sz="1800" dirty="0"/>
          </a:p>
          <a:p>
            <a:pPr>
              <a:buFont typeface="+mj-lt"/>
              <a:buAutoNum type="arabicPeriod"/>
            </a:pPr>
            <a:endParaRPr lang="en-US" sz="1800" dirty="0"/>
          </a:p>
        </p:txBody>
      </p:sp>
    </p:spTree>
    <p:extLst>
      <p:ext uri="{BB962C8B-B14F-4D97-AF65-F5344CB8AC3E}">
        <p14:creationId xmlns:p14="http://schemas.microsoft.com/office/powerpoint/2010/main" val="410622073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a4eee2-9076-45d6-9435-7f2e007fdef3">
      <Terms xmlns="http://schemas.microsoft.com/office/infopath/2007/PartnerControls"/>
    </lcf76f155ced4ddcb4097134ff3c332f>
    <TaxCatchAll xmlns="fc8b07a8-bae3-420f-b25f-52fee5025ad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969315D21C234E93AA6A18AF4E53D1" ma:contentTypeVersion="15" ma:contentTypeDescription="Create a new document." ma:contentTypeScope="" ma:versionID="0227bb24fe75f273cf8b84bc13b8ad5c">
  <xsd:schema xmlns:xsd="http://www.w3.org/2001/XMLSchema" xmlns:xs="http://www.w3.org/2001/XMLSchema" xmlns:p="http://schemas.microsoft.com/office/2006/metadata/properties" xmlns:ns2="a7a4eee2-9076-45d6-9435-7f2e007fdef3" xmlns:ns3="fc8b07a8-bae3-420f-b25f-52fee5025ad7" targetNamespace="http://schemas.microsoft.com/office/2006/metadata/properties" ma:root="true" ma:fieldsID="6337345c56788196341682dadc7bd5d5" ns2:_="" ns3:_="">
    <xsd:import namespace="a7a4eee2-9076-45d6-9435-7f2e007fdef3"/>
    <xsd:import namespace="fc8b07a8-bae3-420f-b25f-52fee5025a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4eee2-9076-45d6-9435-7f2e007fd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24216ff-221f-40cb-8c3e-8bbc99deaa4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b07a8-bae3-420f-b25f-52fee5025ad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156f8df-1add-4ae5-9867-530cd44360d1}" ma:internalName="TaxCatchAll" ma:showField="CatchAllData" ma:web="fc8b07a8-bae3-420f-b25f-52fee5025ad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33364C-BC16-43FA-9000-8F2695446753}">
  <ds:schemaRefs>
    <ds:schemaRef ds:uri="http://schemas.microsoft.com/office/2006/metadata/properties"/>
    <ds:schemaRef ds:uri="http://schemas.microsoft.com/office/infopath/2007/PartnerControls"/>
    <ds:schemaRef ds:uri="a7a4eee2-9076-45d6-9435-7f2e007fdef3"/>
    <ds:schemaRef ds:uri="fc8b07a8-bae3-420f-b25f-52fee5025ad7"/>
  </ds:schemaRefs>
</ds:datastoreItem>
</file>

<file path=customXml/itemProps2.xml><?xml version="1.0" encoding="utf-8"?>
<ds:datastoreItem xmlns:ds="http://schemas.openxmlformats.org/officeDocument/2006/customXml" ds:itemID="{A2BF3838-5734-4526-8D7A-8FA6B5941B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a4eee2-9076-45d6-9435-7f2e007fdef3"/>
    <ds:schemaRef ds:uri="fc8b07a8-bae3-420f-b25f-52fee5025a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045CD8-88BD-458E-9ACD-2196B3A9DF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90</TotalTime>
  <Words>284</Words>
  <Application>Microsoft Office PowerPoint</Application>
  <PresentationFormat>Widescreen</PresentationFormat>
  <Paragraphs>19</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Arial</vt:lpstr>
      <vt:lpstr>Calibri</vt:lpstr>
      <vt:lpstr>Calibri (MS)</vt:lpstr>
      <vt:lpstr>1_Office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Charan Balaji</dc:creator>
  <cp:lastModifiedBy>Virushabadoss V</cp:lastModifiedBy>
  <cp:revision>21</cp:revision>
  <dcterms:created xsi:type="dcterms:W3CDTF">2024-12-03T08:46:03Z</dcterms:created>
  <dcterms:modified xsi:type="dcterms:W3CDTF">2025-01-23T04:04:03Z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0x01010081969315D21C234E93AA6A18AF4E53D1</vt:lpwstr>
  </property>
  <property fmtid="{D5CDD505-2E9C-101B-9397-08002B2CF9AE}" pid="3" name="MediaServiceImageTags">
    <vt:lpwstr/>
  </property>
</Properties>
</file>