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256" r:id="rId5"/>
    <p:sldId id="286" r:id="rId6"/>
    <p:sldId id="292" r:id="rId7"/>
    <p:sldId id="284" r:id="rId8"/>
    <p:sldId id="289" r:id="rId9"/>
    <p:sldId id="290" r:id="rId10"/>
    <p:sldId id="29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AA817C-F428-40BE-BED4-629A675B1FC3}" v="26" dt="2024-12-27T04:48:39.5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82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CEFCE-8889-446C-AFC7-81426282A2E0}" type="datetimeFigureOut">
              <a:rPr lang="en-IN" smtClean="0"/>
              <a:t>26-12-2024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5E9457-A0D3-4E2F-A082-A40908AED565}" type="slidenum">
              <a:rPr lang="en-IN" smtClean="0"/>
              <a:t>‹#›</a:t>
            </a:fld>
            <a:endParaRPr lang="en-IN"/>
          </a:p>
        </p:txBody>
      </p:sp>
    </p:spTree>
    <p:extLst>
      <p:ext uri="{BB962C8B-B14F-4D97-AF65-F5344CB8AC3E}">
        <p14:creationId xmlns:p14="http://schemas.microsoft.com/office/powerpoint/2010/main" val="1916341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D5E9457-A0D3-4E2F-A082-A40908AED565}" type="slidenum">
              <a:rPr lang="en-IN" smtClean="0"/>
              <a:t>5</a:t>
            </a:fld>
            <a:endParaRPr lang="en-IN"/>
          </a:p>
        </p:txBody>
      </p:sp>
    </p:spTree>
    <p:extLst>
      <p:ext uri="{BB962C8B-B14F-4D97-AF65-F5344CB8AC3E}">
        <p14:creationId xmlns:p14="http://schemas.microsoft.com/office/powerpoint/2010/main" val="3539412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7325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1514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23355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22193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145965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92284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24361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7034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522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0892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745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12/26/2024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1471937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1331"/>
        </a:solidFill>
        <a:effectLst/>
      </p:bgPr>
    </p:bg>
    <p:spTree>
      <p:nvGrpSpPr>
        <p:cNvPr id="1" name=""/>
        <p:cNvGrpSpPr/>
        <p:nvPr/>
      </p:nvGrpSpPr>
      <p:grpSpPr>
        <a:xfrm>
          <a:off x="0" y="0"/>
          <a:ext cx="0" cy="0"/>
          <a:chOff x="0" y="0"/>
          <a:chExt cx="0" cy="0"/>
        </a:xfrm>
      </p:grpSpPr>
      <p:grpSp>
        <p:nvGrpSpPr>
          <p:cNvPr id="2" name="Group 2"/>
          <p:cNvGrpSpPr/>
          <p:nvPr/>
        </p:nvGrpSpPr>
        <p:grpSpPr>
          <a:xfrm>
            <a:off x="6014381" y="0"/>
            <a:ext cx="6177619" cy="6858000"/>
            <a:chOff x="0" y="0"/>
            <a:chExt cx="12355239" cy="13716000"/>
          </a:xfrm>
        </p:grpSpPr>
        <p:pic>
          <p:nvPicPr>
            <p:cNvPr id="3" name="Picture 3"/>
            <p:cNvPicPr>
              <a:picLocks noChangeAspect="1"/>
            </p:cNvPicPr>
            <p:nvPr/>
          </p:nvPicPr>
          <p:blipFill>
            <a:blip r:embed="rId2"/>
            <a:srcRect l="11992" r="24502" b="6000"/>
            <a:stretch>
              <a:fillRect/>
            </a:stretch>
          </p:blipFill>
          <p:spPr>
            <a:xfrm>
              <a:off x="0" y="0"/>
              <a:ext cx="12355239" cy="13716000"/>
            </a:xfrm>
            <a:prstGeom prst="rect">
              <a:avLst/>
            </a:prstGeom>
          </p:spPr>
        </p:pic>
      </p:grpSp>
      <p:grpSp>
        <p:nvGrpSpPr>
          <p:cNvPr id="4" name="Group 4"/>
          <p:cNvGrpSpPr/>
          <p:nvPr/>
        </p:nvGrpSpPr>
        <p:grpSpPr>
          <a:xfrm>
            <a:off x="6011783" y="49470"/>
            <a:ext cx="6177619" cy="6831625"/>
            <a:chOff x="0" y="0"/>
            <a:chExt cx="2440541" cy="2698913"/>
          </a:xfrm>
        </p:grpSpPr>
        <p:sp>
          <p:nvSpPr>
            <p:cNvPr id="5" name="Freeform 5"/>
            <p:cNvSpPr/>
            <p:nvPr/>
          </p:nvSpPr>
          <p:spPr>
            <a:xfrm>
              <a:off x="0" y="0"/>
              <a:ext cx="2440541" cy="2698913"/>
            </a:xfrm>
            <a:custGeom>
              <a:avLst/>
              <a:gdLst/>
              <a:ahLst/>
              <a:cxnLst/>
              <a:rect l="l" t="t" r="r" b="b"/>
              <a:pathLst>
                <a:path w="2440541" h="2698913">
                  <a:moveTo>
                    <a:pt x="0" y="0"/>
                  </a:moveTo>
                  <a:lnTo>
                    <a:pt x="2440541" y="0"/>
                  </a:lnTo>
                  <a:lnTo>
                    <a:pt x="2440541" y="2698913"/>
                  </a:lnTo>
                  <a:lnTo>
                    <a:pt x="0" y="2698913"/>
                  </a:lnTo>
                  <a:close/>
                </a:path>
              </a:pathLst>
            </a:custGeom>
            <a:solidFill>
              <a:srgbClr val="000000">
                <a:alpha val="29804"/>
              </a:srgbClr>
            </a:solidFill>
          </p:spPr>
          <p:txBody>
            <a:bodyPr/>
            <a:lstStyle/>
            <a:p>
              <a:pPr defTabSz="609630"/>
              <a:endParaRPr lang="en-IN" sz="1200">
                <a:solidFill>
                  <a:prstClr val="black"/>
                </a:solidFill>
                <a:latin typeface="Calibri"/>
              </a:endParaRPr>
            </a:p>
          </p:txBody>
        </p:sp>
        <p:sp>
          <p:nvSpPr>
            <p:cNvPr id="6" name="TextBox 6"/>
            <p:cNvSpPr txBox="1"/>
            <p:nvPr/>
          </p:nvSpPr>
          <p:spPr>
            <a:xfrm>
              <a:off x="0" y="38100"/>
              <a:ext cx="812800" cy="774700"/>
            </a:xfrm>
            <a:prstGeom prst="rect">
              <a:avLst/>
            </a:prstGeom>
          </p:spPr>
          <p:txBody>
            <a:bodyPr lIns="33867" tIns="33867" rIns="33867" bIns="33867" rtlCol="0" anchor="ctr"/>
            <a:lstStyle/>
            <a:p>
              <a:pPr algn="ctr" defTabSz="609630">
                <a:lnSpc>
                  <a:spcPts val="1367"/>
                </a:lnSpc>
              </a:pPr>
              <a:endParaRPr sz="1200">
                <a:solidFill>
                  <a:prstClr val="black"/>
                </a:solidFill>
                <a:latin typeface="Calibri"/>
              </a:endParaRPr>
            </a:p>
          </p:txBody>
        </p:sp>
      </p:grpSp>
      <p:sp>
        <p:nvSpPr>
          <p:cNvPr id="7" name="AutoShape 7"/>
          <p:cNvSpPr/>
          <p:nvPr/>
        </p:nvSpPr>
        <p:spPr>
          <a:xfrm>
            <a:off x="249948" y="6162675"/>
            <a:ext cx="11692106" cy="0"/>
          </a:xfrm>
          <a:prstGeom prst="line">
            <a:avLst/>
          </a:prstGeom>
          <a:ln w="28575" cap="rnd">
            <a:solidFill>
              <a:srgbClr val="FFFFFF"/>
            </a:solidFill>
            <a:prstDash val="solid"/>
            <a:headEnd type="none" w="sm" len="sm"/>
            <a:tailEnd type="none" w="sm" len="sm"/>
          </a:ln>
        </p:spPr>
        <p:txBody>
          <a:bodyPr/>
          <a:lstStyle/>
          <a:p>
            <a:pPr defTabSz="609630"/>
            <a:endParaRPr lang="en-IN" sz="1200">
              <a:solidFill>
                <a:prstClr val="black"/>
              </a:solidFill>
              <a:latin typeface="Calibri"/>
            </a:endParaRPr>
          </a:p>
        </p:txBody>
      </p:sp>
      <p:sp>
        <p:nvSpPr>
          <p:cNvPr id="8" name="AutoShape 8"/>
          <p:cNvSpPr/>
          <p:nvPr/>
        </p:nvSpPr>
        <p:spPr>
          <a:xfrm>
            <a:off x="567160" y="2732320"/>
            <a:ext cx="5281505" cy="2"/>
          </a:xfrm>
          <a:prstGeom prst="line">
            <a:avLst/>
          </a:prstGeom>
          <a:ln w="104775" cap="rnd">
            <a:solidFill>
              <a:srgbClr val="FFFFFF"/>
            </a:solidFill>
            <a:prstDash val="solid"/>
            <a:headEnd type="none" w="sm" len="sm"/>
            <a:tailEnd type="none" w="sm" len="sm"/>
          </a:ln>
        </p:spPr>
        <p:txBody>
          <a:bodyPr/>
          <a:lstStyle/>
          <a:p>
            <a:pPr defTabSz="609630"/>
            <a:endParaRPr lang="en-US" sz="2333" b="1"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a:p>
            <a:pPr defTabSz="609630"/>
            <a:endParaRPr lang="en-IN" sz="2333" b="1" dirty="0">
              <a:solidFill>
                <a:prstClr val="black"/>
              </a:solidFill>
              <a:latin typeface="Aptos" panose="020B0004020202020204" pitchFamily="34" charset="0"/>
              <a:cs typeface="Times New Roman" panose="02020603050405020304" pitchFamily="18" charset="0"/>
            </a:endParaRPr>
          </a:p>
        </p:txBody>
      </p:sp>
      <p:sp>
        <p:nvSpPr>
          <p:cNvPr id="9" name="Freeform 9"/>
          <p:cNvSpPr/>
          <p:nvPr/>
        </p:nvSpPr>
        <p:spPr>
          <a:xfrm>
            <a:off x="7598708" y="26376"/>
            <a:ext cx="4407704" cy="826445"/>
          </a:xfrm>
          <a:custGeom>
            <a:avLst/>
            <a:gdLst/>
            <a:ahLst/>
            <a:cxnLst/>
            <a:rect l="l" t="t" r="r" b="b"/>
            <a:pathLst>
              <a:path w="6611556" h="1239667">
                <a:moveTo>
                  <a:pt x="0" y="0"/>
                </a:moveTo>
                <a:lnTo>
                  <a:pt x="6611556" y="0"/>
                </a:lnTo>
                <a:lnTo>
                  <a:pt x="6611556" y="1239667"/>
                </a:lnTo>
                <a:lnTo>
                  <a:pt x="0" y="1239667"/>
                </a:lnTo>
                <a:lnTo>
                  <a:pt x="0" y="0"/>
                </a:lnTo>
                <a:close/>
              </a:path>
            </a:pathLst>
          </a:custGeom>
          <a:blipFill>
            <a:blip r:embed="rId3"/>
            <a:stretch>
              <a:fillRect/>
            </a:stretch>
          </a:blipFill>
        </p:spPr>
        <p:txBody>
          <a:bodyPr/>
          <a:lstStyle/>
          <a:p>
            <a:pPr defTabSz="609630"/>
            <a:endParaRPr lang="en-IN" sz="1200">
              <a:solidFill>
                <a:prstClr val="black"/>
              </a:solidFill>
              <a:latin typeface="Calibri"/>
            </a:endParaRPr>
          </a:p>
        </p:txBody>
      </p:sp>
      <p:sp>
        <p:nvSpPr>
          <p:cNvPr id="10" name="TextBox 10"/>
          <p:cNvSpPr txBox="1"/>
          <p:nvPr/>
        </p:nvSpPr>
        <p:spPr>
          <a:xfrm>
            <a:off x="679765" y="1157257"/>
            <a:ext cx="4902200" cy="697563"/>
          </a:xfrm>
          <a:prstGeom prst="rect">
            <a:avLst/>
          </a:prstGeom>
        </p:spPr>
        <p:txBody>
          <a:bodyPr wrap="square" lIns="0" tIns="0" rIns="0" bIns="0" rtlCol="0" anchor="t">
            <a:spAutoFit/>
          </a:bodyPr>
          <a:lstStyle/>
          <a:p>
            <a:pPr defTabSz="609630">
              <a:lnSpc>
                <a:spcPts val="4954"/>
              </a:lnSpc>
            </a:pPr>
            <a:r>
              <a:rPr lang="en-US" sz="6400" dirty="0">
                <a:solidFill>
                  <a:prstClr val="white"/>
                </a:solidFill>
                <a:latin typeface="Calibri" panose="020F0502020204030204" pitchFamily="34" charset="0"/>
                <a:cs typeface="Calibri" panose="020F0502020204030204" pitchFamily="34" charset="0"/>
              </a:rPr>
              <a:t>Case Study</a:t>
            </a:r>
          </a:p>
        </p:txBody>
      </p:sp>
      <p:sp>
        <p:nvSpPr>
          <p:cNvPr id="11" name="TextBox 10">
            <a:extLst>
              <a:ext uri="{FF2B5EF4-FFF2-40B4-BE49-F238E27FC236}">
                <a16:creationId xmlns:a16="http://schemas.microsoft.com/office/drawing/2014/main" id="{9BDDD04C-472D-2E47-2E51-78758F868F4A}"/>
              </a:ext>
            </a:extLst>
          </p:cNvPr>
          <p:cNvSpPr txBox="1"/>
          <p:nvPr/>
        </p:nvSpPr>
        <p:spPr>
          <a:xfrm>
            <a:off x="567160" y="3105834"/>
            <a:ext cx="4560425" cy="2437206"/>
          </a:xfrm>
          <a:prstGeom prst="rect">
            <a:avLst/>
          </a:prstGeom>
          <a:noFill/>
        </p:spPr>
        <p:txBody>
          <a:bodyPr wrap="square" rtlCol="0">
            <a:spAutoFit/>
          </a:bodyPr>
          <a:lstStyle/>
          <a:p>
            <a:pPr>
              <a:lnSpc>
                <a:spcPct val="107000"/>
              </a:lnSpc>
              <a:spcAft>
                <a:spcPts val="533"/>
              </a:spcAft>
            </a:pPr>
            <a:r>
              <a:rPr lang="en-IN" sz="3600" b="1" i="0" dirty="0">
                <a:solidFill>
                  <a:srgbClr val="000000"/>
                </a:solidFill>
                <a:effectLst/>
                <a:latin typeface="WordVisi_MSFontService"/>
              </a:rPr>
              <a:t>Error in Payroll Communication – The Importance of Attention to Detail</a:t>
            </a:r>
            <a:endParaRPr lang="en-IN" sz="3600" b="1" kern="100" dirty="0">
              <a:latin typeface="+mj-lt"/>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A5054-0217-B1D9-36F5-4984070CDA9D}"/>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0B0B961C-CFFF-A5E3-B996-43C38E37EBCB}"/>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45E1AB7-A984-8B3C-30E0-253B4010B3B7}"/>
              </a:ext>
            </a:extLst>
          </p:cNvPr>
          <p:cNvSpPr txBox="1"/>
          <p:nvPr/>
        </p:nvSpPr>
        <p:spPr>
          <a:xfrm>
            <a:off x="252656" y="6297062"/>
            <a:ext cx="3145995"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2901A574-9AA3-4C8D-1414-C0BC2BE67693}"/>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DC311A99-B1CD-CEB7-F4AF-5ABC3E3FAAE8}"/>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53A7434D-EAE0-4317-F330-C17928B35C3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B974B0DD-96FE-2FD6-D0B5-7ED64066F33D}"/>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B9AEED67-DA6C-F32F-E108-1D12B7A28D55}"/>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BFA94E3A-B67B-9C16-80C5-52E02FD390C7}"/>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6B7C5A2-A27E-5CBF-BD0D-776B12CF1B50}"/>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6B77698-BF11-8523-344B-D6325EEDA413}"/>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9E12DDAB-E09D-5540-416F-A122109BEAE7}"/>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88B68570-E0A5-1495-CDEB-4E9871D3E1F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10382100-616B-33DA-AAC9-B6446D1117A2}"/>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B0EDDC42-085E-E3A5-02E6-6163F1A1F4D7}"/>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779911FB-E69F-4254-FB45-B1C0097EE05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F34184DD-5C6F-A3B7-A0F1-3CC236147F8A}"/>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D22ECC19-038F-E2B1-38BD-CDF6A8463366}"/>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11A11F61-CC7E-400A-1AF1-8B61018978C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474313CD-117E-4BB6-E3F8-1209950513FC}"/>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CB9AC41F-E97D-221A-1638-F8CA2D28FD33}"/>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4913AFE0-B093-7E74-C5CF-69E27C160E3E}"/>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C08A316-DD5F-992A-2799-2F204558756A}"/>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A7DD5831-7563-22B7-16DE-CA77A1D1F6C6}"/>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9940B3E2-336B-746B-DBD0-C4B45E661EBD}"/>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B1932265-86FE-5336-B8CF-45265ACB2F10}"/>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BE65C688-2BFF-B6A7-872B-BF03F40CE99C}"/>
              </a:ext>
            </a:extLst>
          </p:cNvPr>
          <p:cNvSpPr txBox="1"/>
          <p:nvPr/>
        </p:nvSpPr>
        <p:spPr>
          <a:xfrm>
            <a:off x="438551" y="611851"/>
            <a:ext cx="10401077" cy="3067506"/>
          </a:xfrm>
          <a:prstGeom prst="rect">
            <a:avLst/>
          </a:prstGeom>
          <a:noFill/>
        </p:spPr>
        <p:txBody>
          <a:bodyPr wrap="square" lIns="91440" tIns="45720" rIns="91440" bIns="45720" anchor="t">
            <a:spAutoFit/>
          </a:bodyPr>
          <a:lstStyle/>
          <a:p>
            <a:pPr algn="l" rtl="0" fontAlgn="base">
              <a:spcAft>
                <a:spcPts val="800"/>
              </a:spcAft>
            </a:pPr>
            <a:r>
              <a:rPr lang="en-US" sz="2000" b="1" i="0" dirty="0">
                <a:solidFill>
                  <a:srgbClr val="000000"/>
                </a:solidFill>
                <a:effectLst/>
              </a:rPr>
              <a:t>Background</a:t>
            </a:r>
            <a:r>
              <a:rPr lang="en-US" sz="2000" b="0" i="0" dirty="0">
                <a:solidFill>
                  <a:srgbClr val="000000"/>
                </a:solidFill>
                <a:effectLst/>
              </a:rPr>
              <a:t> </a:t>
            </a:r>
            <a:endParaRPr lang="en-US" sz="2400" b="0" i="0" dirty="0">
              <a:solidFill>
                <a:srgbClr val="000000"/>
              </a:solidFill>
              <a:effectLst/>
            </a:endParaRPr>
          </a:p>
          <a:p>
            <a:pPr fontAlgn="base">
              <a:spcAft>
                <a:spcPts val="800"/>
              </a:spcAft>
            </a:pPr>
            <a:r>
              <a:rPr lang="en-US" sz="2000" b="0" i="0" dirty="0">
                <a:solidFill>
                  <a:srgbClr val="000000"/>
                </a:solidFill>
                <a:effectLst/>
              </a:rPr>
              <a:t>In a high-paced outsourcing environment, attention to detail is crucial, especially when dealing with payroll processing. Our firm, with 15 years of experience in providing outsourced accounting services, supports a prominent Australian Chartered Accounting Firm</a:t>
            </a:r>
            <a:r>
              <a:rPr lang="en-US" sz="2000" dirty="0">
                <a:solidFill>
                  <a:srgbClr val="000000"/>
                </a:solidFill>
              </a:rPr>
              <a:t> </a:t>
            </a:r>
            <a:r>
              <a:rPr lang="en-US" sz="2000" b="0" i="0" dirty="0">
                <a:solidFill>
                  <a:srgbClr val="000000"/>
                </a:solidFill>
                <a:effectLst/>
              </a:rPr>
              <a:t>.Our responsibilities include processing weekly payroll for their end clients</a:t>
            </a:r>
            <a:r>
              <a:rPr lang="en-US" sz="2000" dirty="0">
                <a:solidFill>
                  <a:srgbClr val="000000"/>
                </a:solidFill>
              </a:rPr>
              <a:t>.</a:t>
            </a:r>
            <a:endParaRPr lang="en-US" sz="2000" b="0" i="0" dirty="0">
              <a:solidFill>
                <a:srgbClr val="000000"/>
              </a:solidFill>
              <a:effectLst/>
              <a:ea typeface="Calibri"/>
              <a:cs typeface="Calibri"/>
            </a:endParaRPr>
          </a:p>
          <a:p>
            <a:pPr algn="l" rtl="0" fontAlgn="base">
              <a:spcAft>
                <a:spcPts val="800"/>
              </a:spcAft>
            </a:pPr>
            <a:r>
              <a:rPr lang="en-US" sz="2000" b="0" i="0" dirty="0">
                <a:solidFill>
                  <a:srgbClr val="000000"/>
                </a:solidFill>
                <a:effectLst/>
              </a:rPr>
              <a:t>For this client, one of our task was to process payroll weekly, generate </a:t>
            </a:r>
            <a:r>
              <a:rPr lang="en-US" sz="2000" b="0" i="0" dirty="0" err="1">
                <a:solidFill>
                  <a:srgbClr val="000000"/>
                </a:solidFill>
                <a:effectLst/>
              </a:rPr>
              <a:t>payslips</a:t>
            </a:r>
            <a:r>
              <a:rPr lang="en-US" sz="2000" b="0" i="0" dirty="0">
                <a:solidFill>
                  <a:srgbClr val="000000"/>
                </a:solidFill>
                <a:effectLst/>
              </a:rPr>
              <a:t>, and send email communications detailing employee net pay amounts. The pay run was processed accurately, but a critical error occurred when preparing the email correspondence with the payroll details for distribution.  </a:t>
            </a:r>
            <a:endParaRPr lang="en-US" sz="2400" b="0" i="0" dirty="0">
              <a:solidFill>
                <a:srgbClr val="000000"/>
              </a:solidFill>
              <a:effectLst/>
            </a:endParaRPr>
          </a:p>
        </p:txBody>
      </p:sp>
    </p:spTree>
    <p:extLst>
      <p:ext uri="{BB962C8B-B14F-4D97-AF65-F5344CB8AC3E}">
        <p14:creationId xmlns:p14="http://schemas.microsoft.com/office/powerpoint/2010/main" val="185957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FEF9-69C0-5E25-1260-9BEB4D904502}"/>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24C7C16E-E8AF-2542-0B32-934A302774DD}"/>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32C9AFF5-E3E7-A72D-FD6C-B7DF6C05E9AD}"/>
              </a:ext>
            </a:extLst>
          </p:cNvPr>
          <p:cNvSpPr txBox="1"/>
          <p:nvPr/>
        </p:nvSpPr>
        <p:spPr>
          <a:xfrm>
            <a:off x="256961" y="6454917"/>
            <a:ext cx="2937651"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B9A2CB78-AA14-D69B-818E-48F6AD1DAD64}"/>
              </a:ext>
            </a:extLst>
          </p:cNvPr>
          <p:cNvGrpSpPr/>
          <p:nvPr/>
        </p:nvGrpSpPr>
        <p:grpSpPr>
          <a:xfrm>
            <a:off x="9909867" y="6298341"/>
            <a:ext cx="2025171" cy="313151"/>
            <a:chOff x="0" y="0"/>
            <a:chExt cx="4050341" cy="626301"/>
          </a:xfrm>
        </p:grpSpPr>
        <p:grpSp>
          <p:nvGrpSpPr>
            <p:cNvPr id="22" name="Group 22">
              <a:extLst>
                <a:ext uri="{FF2B5EF4-FFF2-40B4-BE49-F238E27FC236}">
                  <a16:creationId xmlns:a16="http://schemas.microsoft.com/office/drawing/2014/main" id="{457E0713-590A-AD1E-BAC7-3F41E407D39E}"/>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8D4B2FD9-FAF7-C87C-CAC7-C6D5A291C5FF}"/>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11EC0379-2BB7-2C66-8697-48E36C95F448}"/>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58258416-D127-E24B-D520-AC90A5B8B09A}"/>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380E03E1-0379-33F7-D1B2-1B8F3A133B16}"/>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E21B464B-6260-F42E-DD5C-C3B0F4D749E3}"/>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8ADD23B-2E69-6361-488A-4F3286BF5A41}"/>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CE22E4FB-0D02-328C-D9C7-6355A1D73D73}"/>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4F22B1C4-C5AD-2F1D-EAFC-F7C17B9ADEF4}"/>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8BA23DBB-2C1A-9531-893F-B22E0CA05DD6}"/>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EB77B662-81E9-6BFC-A36B-817A445AFAF7}"/>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8372658D-6056-9ABD-5F5C-85B161327879}"/>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AEB40776-0083-9741-2DA2-D9C707E923C7}"/>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8758BF74-5DD9-69FF-8A13-11CCD038DD57}"/>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0B2863BE-F7EE-9C3E-53AC-AE7F38A20C67}"/>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9B49EA6A-18B6-2BB3-A76A-8B1975370CC9}"/>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57F8E759-8E26-925A-CBEE-AE540EBD5FF6}"/>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251A2F80-BE97-B33A-2EDF-0C61FEFE2183}"/>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77573C20-24CF-1486-9973-691827A027F4}"/>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4B6D893A-00D8-64A2-CDA8-0446915CFCBC}"/>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D4816B98-2DC8-5DF3-E1DD-44EE296AAB4A}"/>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6C9C0796-2845-E7B4-1F09-57FB633B9590}"/>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0D090034-759A-1456-2240-E31104F4BAB1}"/>
              </a:ext>
            </a:extLst>
          </p:cNvPr>
          <p:cNvSpPr txBox="1"/>
          <p:nvPr/>
        </p:nvSpPr>
        <p:spPr>
          <a:xfrm>
            <a:off x="508000" y="635002"/>
            <a:ext cx="10583118" cy="4406527"/>
          </a:xfrm>
          <a:prstGeom prst="rect">
            <a:avLst/>
          </a:prstGeom>
          <a:noFill/>
        </p:spPr>
        <p:txBody>
          <a:bodyPr wrap="square" lIns="91440" tIns="45720" rIns="91440" bIns="45720" anchor="t">
            <a:spAutoFit/>
          </a:bodyPr>
          <a:lstStyle/>
          <a:p>
            <a:pPr algn="l" rtl="0" fontAlgn="base">
              <a:lnSpc>
                <a:spcPct val="150000"/>
              </a:lnSpc>
              <a:spcAft>
                <a:spcPts val="800"/>
              </a:spcAft>
            </a:pPr>
            <a:r>
              <a:rPr lang="en-US" b="1" i="0" dirty="0">
                <a:solidFill>
                  <a:srgbClr val="000000"/>
                </a:solidFill>
                <a:effectLst/>
                <a:latin typeface="+mj-lt"/>
              </a:rPr>
              <a:t>Key Issues</a:t>
            </a:r>
            <a:r>
              <a:rPr lang="en-US" b="0" i="0" dirty="0">
                <a:solidFill>
                  <a:srgbClr val="000000"/>
                </a:solidFill>
                <a:effectLst/>
                <a:latin typeface="+mj-lt"/>
              </a:rPr>
              <a:t> </a:t>
            </a:r>
          </a:p>
          <a:p>
            <a:pPr>
              <a:lnSpc>
                <a:spcPct val="115000"/>
              </a:lnSpc>
              <a:spcAft>
                <a:spcPts val="800"/>
              </a:spcAft>
            </a:pPr>
            <a:r>
              <a:rPr lang="en-IN" sz="1800" kern="100" dirty="0">
                <a:effectLst/>
                <a:latin typeface="Aptos" panose="020B0004020202020204" pitchFamily="34" charset="0"/>
                <a:ea typeface="Aptos" panose="020B0004020202020204" pitchFamily="34" charset="0"/>
                <a:cs typeface="Times New Roman" panose="02020603050405020304" pitchFamily="18" charset="0"/>
              </a:rPr>
              <a:t>The payroll error occurred during the preparation of an email listing employees and their net pay amounts. The process involves inputting employee details into an Excel sheet and then copying the data into an email. However, two factors contributed to the mistake:</a:t>
            </a:r>
          </a:p>
          <a:p>
            <a:pPr marL="342900" lvl="0" indent="-342900">
              <a:lnSpc>
                <a:spcPct val="115000"/>
              </a:lnSpc>
              <a:spcAft>
                <a:spcPts val="800"/>
              </a:spcAft>
              <a:buFont typeface="+mj-lt"/>
              <a:buAutoNum type="arabicPeriod"/>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Employee with No Pay</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One employee had a negative net pay due to salary sacrifice and was instructed to be removed from the list.</a:t>
            </a:r>
          </a:p>
          <a:p>
            <a:pPr marL="342900" lvl="0" indent="-342900">
              <a:lnSpc>
                <a:spcPct val="115000"/>
              </a:lnSpc>
              <a:spcAft>
                <a:spcPts val="800"/>
              </a:spcAft>
              <a:buFont typeface="+mj-lt"/>
              <a:buAutoNum type="arabicPeriod"/>
              <a:tabLst>
                <a:tab pos="457200" algn="l"/>
              </a:tabLst>
            </a:pPr>
            <a:r>
              <a:rPr lang="en-IN" sz="1800" b="1" kern="100" dirty="0">
                <a:effectLst/>
                <a:latin typeface="Aptos" panose="020B0004020202020204" pitchFamily="34" charset="0"/>
                <a:ea typeface="Aptos" panose="020B0004020202020204" pitchFamily="34" charset="0"/>
                <a:cs typeface="Times New Roman" panose="02020603050405020304" pitchFamily="18" charset="0"/>
              </a:rPr>
              <a:t>Mixing Net Pay Amounts</a:t>
            </a:r>
            <a:r>
              <a:rPr lang="en-IN" sz="1800" kern="100" dirty="0">
                <a:effectLst/>
                <a:latin typeface="Aptos" panose="020B0004020202020204" pitchFamily="34" charset="0"/>
                <a:ea typeface="Aptos" panose="020B0004020202020204" pitchFamily="34" charset="0"/>
                <a:cs typeface="Times New Roman" panose="02020603050405020304" pitchFamily="18" charset="0"/>
              </a:rPr>
              <a:t>: In the process of removing the employee, there was an error in cutting and pasting the data, which resulted in the net pay amounts for the last two employees being swapped.</a:t>
            </a:r>
          </a:p>
          <a:p>
            <a:pPr>
              <a:lnSpc>
                <a:spcPct val="115000"/>
              </a:lnSpc>
              <a:spcAft>
                <a:spcPts val="800"/>
              </a:spcAft>
            </a:pPr>
            <a:r>
              <a:rPr lang="en-IN" sz="1800" kern="100" dirty="0">
                <a:effectLst/>
                <a:latin typeface="Aptos"/>
                <a:ea typeface="Aptos" panose="020B0004020202020204" pitchFamily="34" charset="0"/>
                <a:cs typeface="Times New Roman"/>
              </a:rPr>
              <a:t>This error went unnoticed </a:t>
            </a:r>
            <a:r>
              <a:rPr lang="en-IN" sz="1800" kern="100" dirty="0" err="1">
                <a:effectLst/>
                <a:latin typeface="Aptos"/>
                <a:ea typeface="Aptos" panose="020B0004020202020204" pitchFamily="34" charset="0"/>
                <a:cs typeface="Times New Roman"/>
              </a:rPr>
              <a:t>initially,but</a:t>
            </a:r>
            <a:r>
              <a:rPr lang="en-IN" sz="1800" kern="100" dirty="0">
                <a:effectLst/>
                <a:latin typeface="Aptos"/>
                <a:ea typeface="Aptos" panose="020B0004020202020204" pitchFamily="34" charset="0"/>
                <a:cs typeface="Times New Roman"/>
              </a:rPr>
              <a:t> was later spotted by the client before it reached the end client. The mistake was significant because it involved incorrect salary information, which could have impacted employee trust and client satisfaction. The situation highlights the importance of double-checking details during payroll preparation, especially under tight deadlines.</a:t>
            </a:r>
          </a:p>
        </p:txBody>
      </p:sp>
    </p:spTree>
    <p:extLst>
      <p:ext uri="{BB962C8B-B14F-4D97-AF65-F5344CB8AC3E}">
        <p14:creationId xmlns:p14="http://schemas.microsoft.com/office/powerpoint/2010/main" val="3845385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AutoShape 19"/>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p:cNvSpPr txBox="1"/>
          <p:nvPr/>
        </p:nvSpPr>
        <p:spPr>
          <a:xfrm>
            <a:off x="256961" y="6454917"/>
            <a:ext cx="2937651"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p:cNvGrpSpPr/>
          <p:nvPr/>
        </p:nvGrpSpPr>
        <p:grpSpPr>
          <a:xfrm>
            <a:off x="9909867" y="6298341"/>
            <a:ext cx="2025171" cy="313151"/>
            <a:chOff x="0" y="0"/>
            <a:chExt cx="4050341" cy="626301"/>
          </a:xfrm>
        </p:grpSpPr>
        <p:grpSp>
          <p:nvGrpSpPr>
            <p:cNvPr id="22" name="Group 22"/>
            <p:cNvGrpSpPr>
              <a:grpSpLocks noChangeAspect="1"/>
            </p:cNvGrpSpPr>
            <p:nvPr/>
          </p:nvGrpSpPr>
          <p:grpSpPr>
            <a:xfrm>
              <a:off x="0" y="0"/>
              <a:ext cx="2153113" cy="626301"/>
              <a:chOff x="0" y="0"/>
              <a:chExt cx="3796322" cy="1104290"/>
            </a:xfrm>
          </p:grpSpPr>
          <p:sp>
            <p:nvSpPr>
              <p:cNvPr id="23" name="Freeform 23"/>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p:cNvGrpSpPr>
              <a:grpSpLocks noChangeAspect="1"/>
            </p:cNvGrpSpPr>
            <p:nvPr/>
          </p:nvGrpSpPr>
          <p:grpSpPr>
            <a:xfrm>
              <a:off x="2163701" y="133412"/>
              <a:ext cx="1886640" cy="358613"/>
              <a:chOff x="0" y="0"/>
              <a:chExt cx="3326486" cy="632295"/>
            </a:xfrm>
          </p:grpSpPr>
          <p:sp>
            <p:nvSpPr>
              <p:cNvPr id="34" name="Freeform 34"/>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FA0CFB98-B01E-E942-224C-252EF31D54B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A500218C-BABC-9255-81D8-9DD5A2395447}"/>
              </a:ext>
            </a:extLst>
          </p:cNvPr>
          <p:cNvSpPr txBox="1"/>
          <p:nvPr/>
        </p:nvSpPr>
        <p:spPr>
          <a:xfrm>
            <a:off x="508000" y="635002"/>
            <a:ext cx="9093200" cy="4909036"/>
          </a:xfrm>
          <a:prstGeom prst="rect">
            <a:avLst/>
          </a:prstGeom>
          <a:noFill/>
        </p:spPr>
        <p:txBody>
          <a:bodyPr wrap="square">
            <a:spAutoFit/>
          </a:bodyPr>
          <a:lstStyle/>
          <a:p>
            <a:pPr algn="l" rtl="0" fontAlgn="base">
              <a:spcAft>
                <a:spcPts val="800"/>
              </a:spcAft>
            </a:pPr>
            <a:r>
              <a:rPr lang="en-US" sz="1800" b="1" i="0" dirty="0">
                <a:solidFill>
                  <a:srgbClr val="000000"/>
                </a:solidFill>
                <a:effectLst/>
              </a:rPr>
              <a:t>Impact</a:t>
            </a:r>
            <a:r>
              <a:rPr lang="en-US" sz="1800" b="0" i="0" dirty="0">
                <a:solidFill>
                  <a:srgbClr val="000000"/>
                </a:solidFill>
                <a:effectLst/>
              </a:rPr>
              <a:t> </a:t>
            </a:r>
            <a:endParaRPr lang="en-US" b="0" i="0" dirty="0">
              <a:solidFill>
                <a:srgbClr val="000000"/>
              </a:solidFill>
              <a:effectLst/>
            </a:endParaRPr>
          </a:p>
          <a:p>
            <a:pPr algn="l" rtl="0" fontAlgn="base">
              <a:spcAft>
                <a:spcPts val="800"/>
              </a:spcAft>
            </a:pPr>
            <a:r>
              <a:rPr lang="en-US" sz="1800" b="0" i="0" dirty="0">
                <a:solidFill>
                  <a:srgbClr val="000000"/>
                </a:solidFill>
                <a:effectLst/>
              </a:rPr>
              <a:t>The impact of this error could have been significant in multiple ways: </a:t>
            </a:r>
          </a:p>
          <a:p>
            <a:pPr algn="l" rtl="0" fontAlgn="base">
              <a:spcAft>
                <a:spcPts val="800"/>
              </a:spcAft>
            </a:pPr>
            <a:endParaRPr lang="en-US" sz="400" b="0" i="0" dirty="0">
              <a:solidFill>
                <a:srgbClr val="000000"/>
              </a:solidFill>
              <a:effectLst/>
            </a:endParaRPr>
          </a:p>
          <a:p>
            <a:pPr algn="l" rtl="0" fontAlgn="base">
              <a:buFont typeface="+mj-lt"/>
              <a:buAutoNum type="arabicPeriod"/>
            </a:pPr>
            <a:r>
              <a:rPr lang="en-US" sz="1800" b="1" i="0" dirty="0">
                <a:solidFill>
                  <a:srgbClr val="000000"/>
                </a:solidFill>
                <a:effectLst/>
              </a:rPr>
              <a:t>Potential Client Trust Issues</a:t>
            </a:r>
            <a:r>
              <a:rPr lang="en-US" sz="1800" b="0" i="0" dirty="0">
                <a:solidFill>
                  <a:srgbClr val="000000"/>
                </a:solidFill>
                <a:effectLst/>
              </a:rPr>
              <a:t>: The primary concern was that if the mistake had been sent to the end client, it could have caused confusion, financial discrepancies, and possible disputes. If employees had received incorrect pay details, it could have led to severe issues like non-payment or overpayment, both of which could damage the trust the client has in our ability to process payroll accurately. </a:t>
            </a:r>
          </a:p>
          <a:p>
            <a:pPr algn="l" rtl="0" fontAlgn="base"/>
            <a:endParaRPr lang="en-US" sz="1800" b="0" i="0" dirty="0">
              <a:solidFill>
                <a:srgbClr val="000000"/>
              </a:solidFill>
              <a:effectLst/>
            </a:endParaRPr>
          </a:p>
          <a:p>
            <a:pPr algn="l" rtl="0" fontAlgn="base">
              <a:buFont typeface="+mj-lt"/>
              <a:buAutoNum type="arabicPeriod" startAt="2"/>
            </a:pPr>
            <a:r>
              <a:rPr lang="en-US" sz="1800" b="1" i="0" dirty="0">
                <a:solidFill>
                  <a:srgbClr val="000000"/>
                </a:solidFill>
                <a:effectLst/>
              </a:rPr>
              <a:t>Reputation Risk</a:t>
            </a:r>
            <a:r>
              <a:rPr lang="en-US" sz="1800" b="0" i="0" dirty="0">
                <a:solidFill>
                  <a:srgbClr val="000000"/>
                </a:solidFill>
                <a:effectLst/>
              </a:rPr>
              <a:t>: As a reputed outsourcing firm handling sensitive payroll data, such mistakes undermine the trust our client has in our services. Repeated mistakes of this nature could result in the client looking for alternative service providers. </a:t>
            </a:r>
          </a:p>
          <a:p>
            <a:pPr algn="l" rtl="0" fontAlgn="base"/>
            <a:endParaRPr lang="en-US" sz="1800" b="0" i="0" dirty="0">
              <a:solidFill>
                <a:srgbClr val="000000"/>
              </a:solidFill>
              <a:effectLst/>
            </a:endParaRPr>
          </a:p>
          <a:p>
            <a:pPr algn="l" rtl="0" fontAlgn="base">
              <a:buFont typeface="+mj-lt"/>
              <a:buAutoNum type="arabicPeriod" startAt="3"/>
            </a:pPr>
            <a:r>
              <a:rPr lang="en-US" sz="1800" b="1" i="0" dirty="0">
                <a:solidFill>
                  <a:srgbClr val="000000"/>
                </a:solidFill>
                <a:effectLst/>
              </a:rPr>
              <a:t>Operational Inefficiency</a:t>
            </a:r>
            <a:r>
              <a:rPr lang="en-US" sz="1800" b="0" i="0" dirty="0">
                <a:solidFill>
                  <a:srgbClr val="000000"/>
                </a:solidFill>
                <a:effectLst/>
              </a:rPr>
              <a:t>: The mistake required immediate corrective action. Our team had to identify and correct the error, re-send the corrected email, and verify that all subsequent communications were accurate. This caused unnecessary delays and disrupted the smooth functioning of our payroll processing workflow. </a:t>
            </a:r>
          </a:p>
        </p:txBody>
      </p:sp>
    </p:spTree>
    <p:extLst>
      <p:ext uri="{BB962C8B-B14F-4D97-AF65-F5344CB8AC3E}">
        <p14:creationId xmlns:p14="http://schemas.microsoft.com/office/powerpoint/2010/main" val="1238827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43E83-C16B-C6C9-E7A1-ECF797B1FEEA}"/>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BC1F72C3-F3DE-C3DD-46A9-F54D5A81498D}"/>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8B7800FE-F952-8C16-000F-2F2D9DE8E10C}"/>
              </a:ext>
            </a:extLst>
          </p:cNvPr>
          <p:cNvSpPr txBox="1"/>
          <p:nvPr/>
        </p:nvSpPr>
        <p:spPr>
          <a:xfrm>
            <a:off x="256961" y="6454917"/>
            <a:ext cx="2845053" cy="129138"/>
          </a:xfrm>
          <a:prstGeom prst="rect">
            <a:avLst/>
          </a:prstGeom>
        </p:spPr>
        <p:txBody>
          <a:bodyPr wrap="square" lIns="0" tIns="0" rIns="0" bIns="0" rtlCol="0" anchor="t">
            <a:spAutoFit/>
          </a:bodyPr>
          <a:lstStyle/>
          <a:p>
            <a:pPr algn="ctr">
              <a:lnSpc>
                <a:spcPts val="1120"/>
              </a:lnSpc>
              <a:spcBef>
                <a:spcPct val="0"/>
              </a:spcBef>
            </a:pPr>
            <a:r>
              <a:rPr lang="en-US" sz="800" dirty="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4DE8026E-1D71-0C67-E61B-31DD0DDA5658}"/>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BD972E75-6211-2B23-11E1-08A23D1A36CD}"/>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FFEDD9E8-46CE-B248-422D-E8A9E3869210}"/>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6444824C-731D-624D-B7FD-71A5C61B4AFE}"/>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A8CA5DAC-5D14-5EE9-1854-978EBB39110D}"/>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2E5A6BA0-6AF3-8B97-02BB-C43A84457F2F}"/>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B9AEFC60-B91C-9751-8D33-A3662991AE43}"/>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5B3FC600-E1D4-B29B-6421-BC1AD1C88891}"/>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B7018C68-0A87-B687-CC2D-56D818128C5A}"/>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E699AB65-885B-2777-2756-DDB9E75C992F}"/>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6D057CD6-47C7-0D2D-6B34-1E91DE454A1B}"/>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9DCDD25E-64B0-ECA3-9458-13C9CB1D5FC5}"/>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8F7F5505-DEF4-9A64-B736-95470C617F15}"/>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6EB3415F-312D-7BCD-EDC2-BFE22822C716}"/>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6C109C38-EF4D-6ACA-A29C-97F3DA4D1227}"/>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5C477EAF-38B0-A7FF-2BA7-7821F5579593}"/>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EBB4E4B9-938E-928D-CAB4-C7A579B56C0F}"/>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82E786F9-9CF9-BC38-9669-D8889AB5CD80}"/>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35F279E1-9223-A974-A02F-EAF986657CE4}"/>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8E04460E-A483-3D24-FE2C-279DBDDF3AF6}"/>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C14EBD6F-A27A-4307-AC56-A1BD7F7E74AB}"/>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E8238853-1978-75A8-F2E2-A10D26905583}"/>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1555570A-E09B-84F1-084B-B3DE283C724C}"/>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10D6B535-8B93-D01E-E712-F9D5D74F8E9E}"/>
              </a:ext>
            </a:extLst>
          </p:cNvPr>
          <p:cNvSpPr txBox="1"/>
          <p:nvPr/>
        </p:nvSpPr>
        <p:spPr>
          <a:xfrm>
            <a:off x="508000" y="635002"/>
            <a:ext cx="9093200" cy="4850046"/>
          </a:xfrm>
          <a:prstGeom prst="rect">
            <a:avLst/>
          </a:prstGeom>
          <a:noFill/>
        </p:spPr>
        <p:txBody>
          <a:bodyPr wrap="square">
            <a:spAutoFit/>
          </a:bodyPr>
          <a:lstStyle/>
          <a:p>
            <a:pPr algn="l" rtl="0" fontAlgn="base">
              <a:lnSpc>
                <a:spcPts val="1737"/>
              </a:lnSpc>
              <a:spcAft>
                <a:spcPts val="800"/>
              </a:spcAft>
            </a:pPr>
            <a:r>
              <a:rPr lang="en-US" sz="1800" b="1" i="0" dirty="0">
                <a:solidFill>
                  <a:srgbClr val="000000"/>
                </a:solidFill>
                <a:effectLst/>
              </a:rPr>
              <a:t>Solution</a:t>
            </a:r>
            <a:r>
              <a:rPr lang="en-US" sz="1800" b="0" i="0" dirty="0">
                <a:solidFill>
                  <a:srgbClr val="000000"/>
                </a:solidFill>
                <a:effectLst/>
              </a:rPr>
              <a:t> </a:t>
            </a:r>
            <a:endParaRPr lang="en-US" b="0" i="0" dirty="0">
              <a:solidFill>
                <a:srgbClr val="000000"/>
              </a:solidFill>
              <a:effectLst/>
            </a:endParaRPr>
          </a:p>
          <a:p>
            <a:pPr algn="l" rtl="0" fontAlgn="base">
              <a:spcAft>
                <a:spcPts val="800"/>
              </a:spcAft>
            </a:pPr>
            <a:r>
              <a:rPr lang="en-US" sz="1800" b="0" i="0" dirty="0">
                <a:solidFill>
                  <a:srgbClr val="000000"/>
                </a:solidFill>
                <a:effectLst/>
              </a:rPr>
              <a:t>After identifying the mistake, we took the following corrective actions: </a:t>
            </a:r>
          </a:p>
          <a:p>
            <a:pPr algn="l" rtl="0" fontAlgn="base">
              <a:spcAft>
                <a:spcPts val="800"/>
              </a:spcAft>
            </a:pPr>
            <a:endParaRPr lang="en-US" sz="500" b="0" i="0" dirty="0">
              <a:solidFill>
                <a:srgbClr val="000000"/>
              </a:solidFill>
              <a:effectLst/>
            </a:endParaRPr>
          </a:p>
          <a:p>
            <a:pPr algn="l" rtl="0" fontAlgn="base">
              <a:buFont typeface="+mj-lt"/>
              <a:buAutoNum type="arabicPeriod"/>
            </a:pPr>
            <a:r>
              <a:rPr lang="en-US" sz="1800" b="1" i="0" dirty="0">
                <a:solidFill>
                  <a:srgbClr val="000000"/>
                </a:solidFill>
                <a:effectLst/>
              </a:rPr>
              <a:t>Immediate Acknowledgment and Correction</a:t>
            </a:r>
            <a:r>
              <a:rPr lang="en-US" sz="1800" b="0" i="0" dirty="0">
                <a:solidFill>
                  <a:srgbClr val="000000"/>
                </a:solidFill>
                <a:effectLst/>
              </a:rPr>
              <a:t>: Upon realizing that the net pay amounts were mixed up, we immediately rectified the payroll details and re-sent the corrected email to our client. We also sent a note explaining the error, confirming that the corrected payroll details were accurate. </a:t>
            </a:r>
          </a:p>
          <a:p>
            <a:pPr algn="l" rtl="0" fontAlgn="base"/>
            <a:endParaRPr lang="en-US" sz="1800" b="0" i="0" dirty="0">
              <a:solidFill>
                <a:srgbClr val="000000"/>
              </a:solidFill>
              <a:effectLst/>
            </a:endParaRPr>
          </a:p>
          <a:p>
            <a:pPr algn="l" rtl="0" fontAlgn="base">
              <a:buFont typeface="+mj-lt"/>
              <a:buAutoNum type="arabicPeriod" startAt="2"/>
            </a:pPr>
            <a:r>
              <a:rPr lang="en-US" sz="1800" b="1" i="0" dirty="0">
                <a:solidFill>
                  <a:srgbClr val="000000"/>
                </a:solidFill>
                <a:effectLst/>
              </a:rPr>
              <a:t>Root Cause Analysis</a:t>
            </a:r>
            <a:r>
              <a:rPr lang="en-US" sz="1800" b="0" i="0" dirty="0">
                <a:solidFill>
                  <a:srgbClr val="000000"/>
                </a:solidFill>
                <a:effectLst/>
              </a:rPr>
              <a:t>: We conducted a thorough review of the incident to understand exactly what went wrong. It became evident that the error stemmed from a mix-up during the copy-pasting process after we removed the employee with no pay. The rushed nature of the task, combined with the manual process, led to the oversight. </a:t>
            </a:r>
          </a:p>
          <a:p>
            <a:pPr algn="l" rtl="0" fontAlgn="base"/>
            <a:endParaRPr lang="en-US" sz="1800" b="0" i="0" dirty="0">
              <a:solidFill>
                <a:srgbClr val="000000"/>
              </a:solidFill>
              <a:effectLst/>
            </a:endParaRPr>
          </a:p>
          <a:p>
            <a:pPr algn="l" rtl="0" fontAlgn="base">
              <a:buFont typeface="+mj-lt"/>
              <a:buAutoNum type="arabicPeriod" startAt="3"/>
            </a:pPr>
            <a:r>
              <a:rPr lang="en-US" sz="1800" b="1" i="0" dirty="0">
                <a:solidFill>
                  <a:srgbClr val="000000"/>
                </a:solidFill>
                <a:effectLst/>
              </a:rPr>
              <a:t>Training and Awareness</a:t>
            </a:r>
            <a:r>
              <a:rPr lang="en-US" sz="1800" b="0" i="0" dirty="0">
                <a:solidFill>
                  <a:srgbClr val="000000"/>
                </a:solidFill>
                <a:effectLst/>
              </a:rPr>
              <a:t>: We also organized a refresher training session for team members involved in payroll processing, highlighting the critical importance of cross-checking data. We emphasized that, even in situations where time is tight, thoroughness and attention to detail cannot be compromised. </a:t>
            </a:r>
          </a:p>
        </p:txBody>
      </p:sp>
    </p:spTree>
    <p:extLst>
      <p:ext uri="{BB962C8B-B14F-4D97-AF65-F5344CB8AC3E}">
        <p14:creationId xmlns:p14="http://schemas.microsoft.com/office/powerpoint/2010/main" val="37381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BBF2C-D962-F175-7AA0-64DC6032C186}"/>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E4889249-8355-F0FC-938E-269560D030D1}"/>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BDC564DB-8752-EBAF-5FBF-5AE059134E3A}"/>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ECB0A431-04FD-C979-3E8F-2D8AE087D04E}"/>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0ACD8B6F-D867-A1F5-EBE0-812828ABF75A}"/>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EB92DD1D-FEE1-9E2B-1789-28D94807DCC9}"/>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4CF5C509-6304-6357-39FD-7E99AED60155}"/>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174C2A96-D8B0-0697-B0B7-BB6429BC344E}"/>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029B0CBB-6301-B47D-94A2-425C8EEA158C}"/>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F6EE1F62-DF25-B81C-E707-EF0D54C0171C}"/>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42E4E9D1-70FE-9A1D-8CC5-CDD2FB07E06D}"/>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47FF0896-02E1-725A-4E4D-9898B02108B3}"/>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4A177D15-857A-2AF2-8610-228EED0A0FAB}"/>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544C1C8A-E802-6939-F0E7-5479439A8AEC}"/>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04EA7D96-DB44-1531-EAC2-EF6692C482FF}"/>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483234E0-E2CB-EC60-1F0E-2CDFF6E1B088}"/>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074DA787-A89D-5FED-206A-3FCB96CEB000}"/>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2E45B278-BC14-D71E-4DC3-4659A1CF9F85}"/>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61ED9B63-BDE9-DF16-24F2-57E8149BFA64}"/>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2671D4E7-C4D0-5151-CB59-6A85554A1E41}"/>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00D5C2A5-308D-3A28-9409-FCFBC9C53EA1}"/>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F64E5D00-691F-89C8-60F6-96CC01744CB6}"/>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5D3B8BC2-BCA8-5430-6401-E39840E470E5}"/>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C0B8C832-E21B-F61D-4DD2-CAA028FEBEF1}"/>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656D1807-37B4-A803-81A5-EBA8909B364F}"/>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F7061407-3E45-D59A-467C-B9F5B6FA20E6}"/>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EB042B86-91CA-BF3F-CBF3-170F4C42C368}"/>
              </a:ext>
            </a:extLst>
          </p:cNvPr>
          <p:cNvSpPr txBox="1"/>
          <p:nvPr/>
        </p:nvSpPr>
        <p:spPr>
          <a:xfrm>
            <a:off x="508000" y="635002"/>
            <a:ext cx="9093200" cy="4885953"/>
          </a:xfrm>
          <a:prstGeom prst="rect">
            <a:avLst/>
          </a:prstGeom>
          <a:noFill/>
        </p:spPr>
        <p:txBody>
          <a:bodyPr wrap="square">
            <a:spAutoFit/>
          </a:bodyPr>
          <a:lstStyle/>
          <a:p>
            <a:pPr algn="l" rtl="0" fontAlgn="base">
              <a:lnSpc>
                <a:spcPts val="1737"/>
              </a:lnSpc>
              <a:spcAft>
                <a:spcPts val="800"/>
              </a:spcAft>
            </a:pPr>
            <a:r>
              <a:rPr lang="en-US" sz="1800" b="1" i="0" dirty="0">
                <a:solidFill>
                  <a:srgbClr val="000000"/>
                </a:solidFill>
                <a:effectLst/>
                <a:latin typeface="Aptos" panose="020B0004020202020204" pitchFamily="34" charset="0"/>
              </a:rPr>
              <a:t>Results</a:t>
            </a:r>
            <a:r>
              <a:rPr lang="en-US" sz="1800" b="0" i="0" dirty="0">
                <a:solidFill>
                  <a:srgbClr val="000000"/>
                </a:solidFill>
                <a:effectLst/>
                <a:latin typeface="Aptos" panose="020B0004020202020204" pitchFamily="34" charset="0"/>
              </a:rPr>
              <a:t> </a:t>
            </a:r>
          </a:p>
          <a:p>
            <a:pPr algn="l" rtl="0" fontAlgn="base">
              <a:spcAft>
                <a:spcPts val="800"/>
              </a:spcAft>
            </a:pPr>
            <a:endParaRPr lang="en-US" sz="300" dirty="0">
              <a:solidFill>
                <a:srgbClr val="000000"/>
              </a:solidFill>
              <a:latin typeface="Segoe UI" panose="020B0502040204020203" pitchFamily="34" charset="0"/>
            </a:endParaRPr>
          </a:p>
          <a:p>
            <a:pPr algn="l" rtl="0" fontAlgn="base">
              <a:spcAft>
                <a:spcPts val="800"/>
              </a:spcAft>
            </a:pPr>
            <a:r>
              <a:rPr lang="en-US" dirty="0"/>
              <a:t>The immediate corrective action was successful, and the email with the incorrect net pay figures was prevented from reaching the end client. The client was promptly notified about the mistake, and a revised email was sent with accurate payroll details. </a:t>
            </a:r>
          </a:p>
          <a:p>
            <a:pPr algn="l" rtl="0" fontAlgn="base">
              <a:spcAft>
                <a:spcPts val="800"/>
              </a:spcAft>
            </a:pPr>
            <a:r>
              <a:rPr lang="en-US" dirty="0"/>
              <a:t>Although the mistake was caught early, the lessons learned were invaluable: </a:t>
            </a:r>
          </a:p>
          <a:p>
            <a:pPr algn="l" rtl="0" fontAlgn="base">
              <a:spcAft>
                <a:spcPts val="800"/>
              </a:spcAft>
            </a:pPr>
            <a:endParaRPr lang="en-US" sz="1600" dirty="0"/>
          </a:p>
          <a:p>
            <a:pPr algn="l" rtl="0" fontAlgn="base">
              <a:buFont typeface="+mj-lt"/>
              <a:buAutoNum type="arabicPeriod"/>
            </a:pPr>
            <a:r>
              <a:rPr lang="en-US" sz="1800" b="1" i="0" dirty="0">
                <a:solidFill>
                  <a:srgbClr val="000000"/>
                </a:solidFill>
                <a:effectLst/>
                <a:latin typeface="Aptos" panose="020B0004020202020204" pitchFamily="34" charset="0"/>
              </a:rPr>
              <a:t>Operational Efficiency</a:t>
            </a:r>
            <a:r>
              <a:rPr lang="en-US" sz="1800" b="0" i="0" dirty="0">
                <a:solidFill>
                  <a:srgbClr val="000000"/>
                </a:solidFill>
                <a:effectLst/>
                <a:latin typeface="Aptos" panose="020B0004020202020204" pitchFamily="34" charset="0"/>
              </a:rPr>
              <a:t>: </a:t>
            </a:r>
            <a:r>
              <a:rPr lang="en-US" dirty="0"/>
              <a:t>Though the error caused some initial disruption, the corrective actions and process improvements led to better workflow efficiency and fewer instances of human error. This, in turn, enhanced our team's ability to process payrolls within deadlines without compromising quality. </a:t>
            </a:r>
          </a:p>
          <a:p>
            <a:pPr algn="l" rtl="0" fontAlgn="base"/>
            <a:endParaRPr lang="en-US" dirty="0"/>
          </a:p>
          <a:p>
            <a:pPr algn="l" rtl="0" fontAlgn="base">
              <a:buFont typeface="+mj-lt"/>
              <a:buAutoNum type="arabicPeriod" startAt="2"/>
            </a:pPr>
            <a:r>
              <a:rPr lang="en-US" sz="1800" b="1" i="0" dirty="0">
                <a:solidFill>
                  <a:srgbClr val="000000"/>
                </a:solidFill>
                <a:effectLst/>
                <a:latin typeface="Aptos" panose="020B0004020202020204" pitchFamily="34" charset="0"/>
              </a:rPr>
              <a:t>Client Relationship</a:t>
            </a:r>
            <a:r>
              <a:rPr lang="en-US" sz="1800" b="0" i="0" dirty="0">
                <a:solidFill>
                  <a:srgbClr val="000000"/>
                </a:solidFill>
                <a:effectLst/>
                <a:latin typeface="Aptos" panose="020B0004020202020204" pitchFamily="34" charset="0"/>
              </a:rPr>
              <a:t>: </a:t>
            </a:r>
            <a:r>
              <a:rPr lang="en-US" dirty="0"/>
              <a:t>The prompt response to the error strengthened the relationship with our client. Transparent communication and quick resolution of the issue demonstrated our commitment to delivering high-quality services, even when mistakes occur. </a:t>
            </a:r>
          </a:p>
          <a:p>
            <a:endParaRPr lang="en-US" dirty="0"/>
          </a:p>
        </p:txBody>
      </p:sp>
    </p:spTree>
    <p:extLst>
      <p:ext uri="{BB962C8B-B14F-4D97-AF65-F5344CB8AC3E}">
        <p14:creationId xmlns:p14="http://schemas.microsoft.com/office/powerpoint/2010/main" val="2425111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7FE5B-BFFE-0F90-1A6D-8F9137FF4425}"/>
            </a:ext>
          </a:extLst>
        </p:cNvPr>
        <p:cNvGrpSpPr/>
        <p:nvPr/>
      </p:nvGrpSpPr>
      <p:grpSpPr>
        <a:xfrm>
          <a:off x="0" y="0"/>
          <a:ext cx="0" cy="0"/>
          <a:chOff x="0" y="0"/>
          <a:chExt cx="0" cy="0"/>
        </a:xfrm>
      </p:grpSpPr>
      <p:sp>
        <p:nvSpPr>
          <p:cNvPr id="19" name="AutoShape 19">
            <a:extLst>
              <a:ext uri="{FF2B5EF4-FFF2-40B4-BE49-F238E27FC236}">
                <a16:creationId xmlns:a16="http://schemas.microsoft.com/office/drawing/2014/main" id="{22C8C247-FC6E-067E-6CE9-521F3C1024E3}"/>
              </a:ext>
            </a:extLst>
          </p:cNvPr>
          <p:cNvSpPr/>
          <p:nvPr/>
        </p:nvSpPr>
        <p:spPr>
          <a:xfrm>
            <a:off x="256962" y="604246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20" name="TextBox 20">
            <a:extLst>
              <a:ext uri="{FF2B5EF4-FFF2-40B4-BE49-F238E27FC236}">
                <a16:creationId xmlns:a16="http://schemas.microsoft.com/office/drawing/2014/main" id="{8D40304B-EF9B-538F-E7C1-306665364DD5}"/>
              </a:ext>
            </a:extLst>
          </p:cNvPr>
          <p:cNvSpPr txBox="1"/>
          <p:nvPr/>
        </p:nvSpPr>
        <p:spPr>
          <a:xfrm>
            <a:off x="256961" y="6454917"/>
            <a:ext cx="3053397" cy="129138"/>
          </a:xfrm>
          <a:prstGeom prst="rect">
            <a:avLst/>
          </a:prstGeom>
        </p:spPr>
        <p:txBody>
          <a:bodyPr wrap="square" lIns="0" tIns="0" rIns="0" bIns="0" rtlCol="0" anchor="t">
            <a:spAutoFit/>
          </a:bodyPr>
          <a:lstStyle/>
          <a:p>
            <a:pPr algn="ctr">
              <a:lnSpc>
                <a:spcPts val="1120"/>
              </a:lnSpc>
              <a:spcBef>
                <a:spcPct val="0"/>
              </a:spcBef>
            </a:pPr>
            <a:r>
              <a:rPr lang="en-US" sz="800">
                <a:solidFill>
                  <a:srgbClr val="2E2E2E"/>
                </a:solidFill>
                <a:latin typeface="Calibri (MS)"/>
              </a:rPr>
              <a:t>Carisma Solutions confidential. Please do not distribute. ​</a:t>
            </a:r>
          </a:p>
        </p:txBody>
      </p:sp>
      <p:grpSp>
        <p:nvGrpSpPr>
          <p:cNvPr id="21" name="Group 21">
            <a:extLst>
              <a:ext uri="{FF2B5EF4-FFF2-40B4-BE49-F238E27FC236}">
                <a16:creationId xmlns:a16="http://schemas.microsoft.com/office/drawing/2014/main" id="{1E12506D-3020-4812-2D2B-62F01E0C8069}"/>
              </a:ext>
            </a:extLst>
          </p:cNvPr>
          <p:cNvGrpSpPr/>
          <p:nvPr/>
        </p:nvGrpSpPr>
        <p:grpSpPr>
          <a:xfrm>
            <a:off x="9910851" y="6383432"/>
            <a:ext cx="2025171" cy="313151"/>
            <a:chOff x="0" y="0"/>
            <a:chExt cx="4050341" cy="626301"/>
          </a:xfrm>
        </p:grpSpPr>
        <p:grpSp>
          <p:nvGrpSpPr>
            <p:cNvPr id="22" name="Group 22">
              <a:extLst>
                <a:ext uri="{FF2B5EF4-FFF2-40B4-BE49-F238E27FC236}">
                  <a16:creationId xmlns:a16="http://schemas.microsoft.com/office/drawing/2014/main" id="{EE26F48A-7DFA-959E-660A-0BD88F2E32EC}"/>
                </a:ext>
              </a:extLst>
            </p:cNvPr>
            <p:cNvGrpSpPr>
              <a:grpSpLocks noChangeAspect="1"/>
            </p:cNvGrpSpPr>
            <p:nvPr/>
          </p:nvGrpSpPr>
          <p:grpSpPr>
            <a:xfrm>
              <a:off x="0" y="0"/>
              <a:ext cx="2153113" cy="626301"/>
              <a:chOff x="0" y="0"/>
              <a:chExt cx="3796322" cy="1104290"/>
            </a:xfrm>
          </p:grpSpPr>
          <p:sp>
            <p:nvSpPr>
              <p:cNvPr id="23" name="Freeform 23">
                <a:extLst>
                  <a:ext uri="{FF2B5EF4-FFF2-40B4-BE49-F238E27FC236}">
                    <a16:creationId xmlns:a16="http://schemas.microsoft.com/office/drawing/2014/main" id="{9167BEE3-249E-7D48-3591-A86DD99540C6}"/>
                  </a:ext>
                </a:extLst>
              </p:cNvPr>
              <p:cNvSpPr/>
              <p:nvPr/>
            </p:nvSpPr>
            <p:spPr>
              <a:xfrm>
                <a:off x="63500" y="63500"/>
                <a:ext cx="961644" cy="529844"/>
              </a:xfrm>
              <a:custGeom>
                <a:avLst/>
                <a:gdLst/>
                <a:ahLst/>
                <a:cxnLst/>
                <a:rect l="l" t="t" r="r" b="b"/>
                <a:pathLst>
                  <a:path w="961644" h="529844">
                    <a:moveTo>
                      <a:pt x="1905" y="529844"/>
                    </a:moveTo>
                    <a:lnTo>
                      <a:pt x="0" y="488569"/>
                    </a:lnTo>
                    <a:cubicBezTo>
                      <a:pt x="0" y="474853"/>
                      <a:pt x="635" y="461264"/>
                      <a:pt x="1905" y="447675"/>
                    </a:cubicBezTo>
                    <a:lnTo>
                      <a:pt x="15621" y="365633"/>
                    </a:lnTo>
                    <a:cubicBezTo>
                      <a:pt x="70231" y="155575"/>
                      <a:pt x="261239" y="0"/>
                      <a:pt x="488569" y="0"/>
                    </a:cubicBezTo>
                    <a:cubicBezTo>
                      <a:pt x="716026" y="0"/>
                      <a:pt x="907161" y="155575"/>
                      <a:pt x="961644" y="365633"/>
                    </a:cubicBezTo>
                    <a:lnTo>
                      <a:pt x="876173" y="365633"/>
                    </a:lnTo>
                    <a:cubicBezTo>
                      <a:pt x="824103" y="201295"/>
                      <a:pt x="669925" y="82042"/>
                      <a:pt x="488569" y="82042"/>
                    </a:cubicBezTo>
                    <a:cubicBezTo>
                      <a:pt x="307340" y="82042"/>
                      <a:pt x="153289" y="201295"/>
                      <a:pt x="101219" y="365633"/>
                    </a:cubicBezTo>
                    <a:cubicBezTo>
                      <a:pt x="92837" y="391922"/>
                      <a:pt x="87122" y="419354"/>
                      <a:pt x="84201" y="447675"/>
                    </a:cubicBezTo>
                    <a:lnTo>
                      <a:pt x="249936" y="447675"/>
                    </a:lnTo>
                    <a:cubicBezTo>
                      <a:pt x="247523" y="461010"/>
                      <a:pt x="246253" y="474726"/>
                      <a:pt x="246253" y="488696"/>
                    </a:cubicBezTo>
                    <a:lnTo>
                      <a:pt x="249936" y="529717"/>
                    </a:lnTo>
                    <a:close/>
                  </a:path>
                </a:pathLst>
              </a:custGeom>
              <a:solidFill>
                <a:srgbClr val="811331"/>
              </a:solidFill>
            </p:spPr>
            <p:txBody>
              <a:bodyPr/>
              <a:lstStyle/>
              <a:p>
                <a:endParaRPr lang="en-IN" sz="1200"/>
              </a:p>
            </p:txBody>
          </p:sp>
          <p:sp>
            <p:nvSpPr>
              <p:cNvPr id="24" name="Freeform 24">
                <a:extLst>
                  <a:ext uri="{FF2B5EF4-FFF2-40B4-BE49-F238E27FC236}">
                    <a16:creationId xmlns:a16="http://schemas.microsoft.com/office/drawing/2014/main" id="{06F4C8D8-11D3-BA29-5A11-44B7CB02EE75}"/>
                  </a:ext>
                </a:extLst>
              </p:cNvPr>
              <p:cNvSpPr/>
              <p:nvPr/>
            </p:nvSpPr>
            <p:spPr>
              <a:xfrm>
                <a:off x="79121" y="511302"/>
                <a:ext cx="961644" cy="529463"/>
              </a:xfrm>
              <a:custGeom>
                <a:avLst/>
                <a:gdLst/>
                <a:ahLst/>
                <a:cxnLst/>
                <a:rect l="l" t="t" r="r" b="b"/>
                <a:pathLst>
                  <a:path w="961644" h="529463">
                    <a:moveTo>
                      <a:pt x="961644" y="40767"/>
                    </a:moveTo>
                    <a:lnTo>
                      <a:pt x="959866" y="82042"/>
                    </a:lnTo>
                    <a:cubicBezTo>
                      <a:pt x="957580" y="110109"/>
                      <a:pt x="952881" y="137668"/>
                      <a:pt x="946150" y="164084"/>
                    </a:cubicBezTo>
                    <a:cubicBezTo>
                      <a:pt x="891540" y="374396"/>
                      <a:pt x="700532" y="529463"/>
                      <a:pt x="472948" y="529463"/>
                    </a:cubicBezTo>
                    <a:cubicBezTo>
                      <a:pt x="245618" y="529463"/>
                      <a:pt x="54610" y="374396"/>
                      <a:pt x="0" y="164084"/>
                    </a:cubicBezTo>
                    <a:lnTo>
                      <a:pt x="85598" y="164084"/>
                    </a:lnTo>
                    <a:cubicBezTo>
                      <a:pt x="137795" y="328168"/>
                      <a:pt x="291719" y="447421"/>
                      <a:pt x="472948" y="447421"/>
                    </a:cubicBezTo>
                    <a:cubicBezTo>
                      <a:pt x="654304" y="447421"/>
                      <a:pt x="808228" y="328168"/>
                      <a:pt x="860552" y="164084"/>
                    </a:cubicBezTo>
                    <a:cubicBezTo>
                      <a:pt x="868934" y="137795"/>
                      <a:pt x="874649" y="110363"/>
                      <a:pt x="877570" y="82042"/>
                    </a:cubicBezTo>
                    <a:lnTo>
                      <a:pt x="711708" y="82042"/>
                    </a:lnTo>
                    <a:cubicBezTo>
                      <a:pt x="714121" y="68707"/>
                      <a:pt x="715391" y="54991"/>
                      <a:pt x="715391" y="41021"/>
                    </a:cubicBezTo>
                    <a:lnTo>
                      <a:pt x="711708" y="0"/>
                    </a:lnTo>
                    <a:lnTo>
                      <a:pt x="959866" y="0"/>
                    </a:lnTo>
                    <a:cubicBezTo>
                      <a:pt x="961136" y="13589"/>
                      <a:pt x="961644" y="27051"/>
                      <a:pt x="961644" y="40894"/>
                    </a:cubicBezTo>
                  </a:path>
                </a:pathLst>
              </a:custGeom>
              <a:solidFill>
                <a:srgbClr val="811331"/>
              </a:solidFill>
            </p:spPr>
            <p:txBody>
              <a:bodyPr/>
              <a:lstStyle/>
              <a:p>
                <a:endParaRPr lang="en-IN" sz="1200"/>
              </a:p>
            </p:txBody>
          </p:sp>
          <p:sp>
            <p:nvSpPr>
              <p:cNvPr id="25" name="Freeform 25">
                <a:extLst>
                  <a:ext uri="{FF2B5EF4-FFF2-40B4-BE49-F238E27FC236}">
                    <a16:creationId xmlns:a16="http://schemas.microsoft.com/office/drawing/2014/main" id="{2E829DB6-DFD2-31BA-B90B-B579BD3243F8}"/>
                  </a:ext>
                </a:extLst>
              </p:cNvPr>
              <p:cNvSpPr/>
              <p:nvPr/>
            </p:nvSpPr>
            <p:spPr>
              <a:xfrm>
                <a:off x="227584" y="227584"/>
                <a:ext cx="649097" cy="649097"/>
              </a:xfrm>
              <a:custGeom>
                <a:avLst/>
                <a:gdLst/>
                <a:ahLst/>
                <a:cxnLst/>
                <a:rect l="l" t="t" r="r" b="b"/>
                <a:pathLst>
                  <a:path w="649097" h="649097">
                    <a:moveTo>
                      <a:pt x="649097" y="324612"/>
                    </a:moveTo>
                    <a:lnTo>
                      <a:pt x="646430" y="365633"/>
                    </a:lnTo>
                    <a:cubicBezTo>
                      <a:pt x="631698" y="483235"/>
                      <a:pt x="553720" y="581025"/>
                      <a:pt x="447802" y="624840"/>
                    </a:cubicBezTo>
                    <a:lnTo>
                      <a:pt x="447802" y="533146"/>
                    </a:lnTo>
                    <a:cubicBezTo>
                      <a:pt x="507873" y="497586"/>
                      <a:pt x="551434" y="436880"/>
                      <a:pt x="563372" y="365760"/>
                    </a:cubicBezTo>
                    <a:lnTo>
                      <a:pt x="567055" y="324739"/>
                    </a:lnTo>
                    <a:cubicBezTo>
                      <a:pt x="567055" y="310769"/>
                      <a:pt x="565785" y="297053"/>
                      <a:pt x="563372" y="283718"/>
                    </a:cubicBezTo>
                    <a:cubicBezTo>
                      <a:pt x="551434" y="212471"/>
                      <a:pt x="508000" y="151638"/>
                      <a:pt x="447802" y="115824"/>
                    </a:cubicBezTo>
                    <a:cubicBezTo>
                      <a:pt x="422910" y="101092"/>
                      <a:pt x="395224" y="90805"/>
                      <a:pt x="365760" y="85852"/>
                    </a:cubicBezTo>
                    <a:lnTo>
                      <a:pt x="365760" y="646430"/>
                    </a:lnTo>
                    <a:cubicBezTo>
                      <a:pt x="352171" y="648335"/>
                      <a:pt x="338455" y="649097"/>
                      <a:pt x="324485" y="649097"/>
                    </a:cubicBezTo>
                    <a:lnTo>
                      <a:pt x="283591" y="646430"/>
                    </a:lnTo>
                    <a:cubicBezTo>
                      <a:pt x="254889" y="643001"/>
                      <a:pt x="227330" y="635508"/>
                      <a:pt x="201549" y="624840"/>
                    </a:cubicBezTo>
                    <a:cubicBezTo>
                      <a:pt x="95504" y="581152"/>
                      <a:pt x="17526" y="483235"/>
                      <a:pt x="2667" y="365633"/>
                    </a:cubicBezTo>
                    <a:lnTo>
                      <a:pt x="0" y="324612"/>
                    </a:lnTo>
                    <a:cubicBezTo>
                      <a:pt x="0" y="310642"/>
                      <a:pt x="889" y="297053"/>
                      <a:pt x="2667" y="283591"/>
                    </a:cubicBezTo>
                    <a:cubicBezTo>
                      <a:pt x="17399" y="165989"/>
                      <a:pt x="95377" y="67945"/>
                      <a:pt x="201549" y="24511"/>
                    </a:cubicBezTo>
                    <a:lnTo>
                      <a:pt x="201549" y="115824"/>
                    </a:lnTo>
                    <a:cubicBezTo>
                      <a:pt x="141478" y="151257"/>
                      <a:pt x="97917" y="212217"/>
                      <a:pt x="85852" y="283718"/>
                    </a:cubicBezTo>
                    <a:lnTo>
                      <a:pt x="82169" y="324739"/>
                    </a:lnTo>
                    <a:cubicBezTo>
                      <a:pt x="82169" y="338709"/>
                      <a:pt x="83439" y="352425"/>
                      <a:pt x="85852" y="365760"/>
                    </a:cubicBezTo>
                    <a:cubicBezTo>
                      <a:pt x="97917" y="437007"/>
                      <a:pt x="141478" y="497840"/>
                      <a:pt x="201549" y="533400"/>
                    </a:cubicBezTo>
                    <a:cubicBezTo>
                      <a:pt x="226314" y="548132"/>
                      <a:pt x="254127" y="558419"/>
                      <a:pt x="283591" y="563626"/>
                    </a:cubicBezTo>
                    <a:lnTo>
                      <a:pt x="283591" y="2667"/>
                    </a:lnTo>
                    <a:cubicBezTo>
                      <a:pt x="296926" y="889"/>
                      <a:pt x="310642" y="0"/>
                      <a:pt x="324485" y="0"/>
                    </a:cubicBezTo>
                    <a:lnTo>
                      <a:pt x="365760" y="2667"/>
                    </a:lnTo>
                    <a:cubicBezTo>
                      <a:pt x="394462" y="6350"/>
                      <a:pt x="422021" y="13716"/>
                      <a:pt x="447802" y="24384"/>
                    </a:cubicBezTo>
                    <a:cubicBezTo>
                      <a:pt x="553720" y="67818"/>
                      <a:pt x="631698" y="165989"/>
                      <a:pt x="646430" y="283464"/>
                    </a:cubicBezTo>
                    <a:lnTo>
                      <a:pt x="649097" y="324485"/>
                    </a:lnTo>
                  </a:path>
                </a:pathLst>
              </a:custGeom>
              <a:solidFill>
                <a:srgbClr val="012169"/>
              </a:solidFill>
            </p:spPr>
            <p:txBody>
              <a:bodyPr/>
              <a:lstStyle/>
              <a:p>
                <a:endParaRPr lang="en-IN" sz="1200"/>
              </a:p>
            </p:txBody>
          </p:sp>
          <p:sp>
            <p:nvSpPr>
              <p:cNvPr id="26" name="Freeform 26">
                <a:extLst>
                  <a:ext uri="{FF2B5EF4-FFF2-40B4-BE49-F238E27FC236}">
                    <a16:creationId xmlns:a16="http://schemas.microsoft.com/office/drawing/2014/main" id="{9DCB8E35-0068-703B-A66B-FAC49CCF7A5A}"/>
                  </a:ext>
                </a:extLst>
              </p:cNvPr>
              <p:cNvSpPr/>
              <p:nvPr/>
            </p:nvSpPr>
            <p:spPr>
              <a:xfrm>
                <a:off x="1160653" y="320802"/>
                <a:ext cx="353060" cy="464439"/>
              </a:xfrm>
              <a:custGeom>
                <a:avLst/>
                <a:gdLst/>
                <a:ahLst/>
                <a:cxnLst/>
                <a:rect l="l" t="t" r="r" b="b"/>
                <a:pathLst>
                  <a:path w="353060" h="464439">
                    <a:moveTo>
                      <a:pt x="353060" y="112776"/>
                    </a:moveTo>
                    <a:cubicBezTo>
                      <a:pt x="303403" y="67818"/>
                      <a:pt x="257048" y="63119"/>
                      <a:pt x="231521" y="63119"/>
                    </a:cubicBezTo>
                    <a:cubicBezTo>
                      <a:pt x="134239" y="63119"/>
                      <a:pt x="68453" y="134874"/>
                      <a:pt x="68453" y="233553"/>
                    </a:cubicBezTo>
                    <a:cubicBezTo>
                      <a:pt x="68453" y="328168"/>
                      <a:pt x="136906" y="401320"/>
                      <a:pt x="232156" y="401320"/>
                    </a:cubicBezTo>
                    <a:cubicBezTo>
                      <a:pt x="285877" y="401320"/>
                      <a:pt x="327406" y="373761"/>
                      <a:pt x="352933" y="349631"/>
                    </a:cubicBezTo>
                    <a:lnTo>
                      <a:pt x="352933" y="430911"/>
                    </a:lnTo>
                    <a:cubicBezTo>
                      <a:pt x="307975" y="457708"/>
                      <a:pt x="260985" y="464439"/>
                      <a:pt x="230124" y="464439"/>
                    </a:cubicBezTo>
                    <a:cubicBezTo>
                      <a:pt x="148971" y="464439"/>
                      <a:pt x="97917" y="427482"/>
                      <a:pt x="71755" y="402717"/>
                    </a:cubicBezTo>
                    <a:cubicBezTo>
                      <a:pt x="19431" y="353695"/>
                      <a:pt x="0" y="296672"/>
                      <a:pt x="0" y="233553"/>
                    </a:cubicBezTo>
                    <a:cubicBezTo>
                      <a:pt x="0" y="151003"/>
                      <a:pt x="34163" y="93980"/>
                      <a:pt x="71755" y="58420"/>
                    </a:cubicBezTo>
                    <a:cubicBezTo>
                      <a:pt x="118110" y="14859"/>
                      <a:pt x="171704" y="0"/>
                      <a:pt x="233553" y="0"/>
                    </a:cubicBezTo>
                    <a:cubicBezTo>
                      <a:pt x="274447" y="0"/>
                      <a:pt x="314071" y="7366"/>
                      <a:pt x="352933" y="32258"/>
                    </a:cubicBezTo>
                    <a:close/>
                  </a:path>
                </a:pathLst>
              </a:custGeom>
              <a:solidFill>
                <a:srgbClr val="801432"/>
              </a:solidFill>
            </p:spPr>
            <p:txBody>
              <a:bodyPr/>
              <a:lstStyle/>
              <a:p>
                <a:endParaRPr lang="en-IN" sz="1200"/>
              </a:p>
            </p:txBody>
          </p:sp>
          <p:sp>
            <p:nvSpPr>
              <p:cNvPr id="27" name="Freeform 27">
                <a:extLst>
                  <a:ext uri="{FF2B5EF4-FFF2-40B4-BE49-F238E27FC236}">
                    <a16:creationId xmlns:a16="http://schemas.microsoft.com/office/drawing/2014/main" id="{893C8D39-1A02-98DF-8C2E-61DFC17BA969}"/>
                  </a:ext>
                </a:extLst>
              </p:cNvPr>
              <p:cNvSpPr/>
              <p:nvPr/>
            </p:nvSpPr>
            <p:spPr>
              <a:xfrm>
                <a:off x="1520444" y="302768"/>
                <a:ext cx="434848" cy="473710"/>
              </a:xfrm>
              <a:custGeom>
                <a:avLst/>
                <a:gdLst/>
                <a:ahLst/>
                <a:cxnLst/>
                <a:rect l="l" t="t" r="r" b="b"/>
                <a:pathLst>
                  <a:path w="434848"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848" y="473710"/>
                    </a:lnTo>
                    <a:lnTo>
                      <a:pt x="361061" y="473710"/>
                    </a:lnTo>
                    <a:close/>
                  </a:path>
                </a:pathLst>
              </a:custGeom>
              <a:solidFill>
                <a:srgbClr val="801432"/>
              </a:solidFill>
            </p:spPr>
            <p:txBody>
              <a:bodyPr/>
              <a:lstStyle/>
              <a:p>
                <a:endParaRPr lang="en-IN" sz="1200"/>
              </a:p>
            </p:txBody>
          </p:sp>
          <p:sp>
            <p:nvSpPr>
              <p:cNvPr id="28" name="Freeform 28">
                <a:extLst>
                  <a:ext uri="{FF2B5EF4-FFF2-40B4-BE49-F238E27FC236}">
                    <a16:creationId xmlns:a16="http://schemas.microsoft.com/office/drawing/2014/main" id="{33A85C81-A339-548E-36AF-9DA2D4776CB4}"/>
                  </a:ext>
                </a:extLst>
              </p:cNvPr>
              <p:cNvSpPr/>
              <p:nvPr/>
            </p:nvSpPr>
            <p:spPr>
              <a:xfrm>
                <a:off x="1991487" y="328930"/>
                <a:ext cx="291211" cy="447675"/>
              </a:xfrm>
              <a:custGeom>
                <a:avLst/>
                <a:gdLst/>
                <a:ahLst/>
                <a:cxnLst/>
                <a:rect l="l" t="t" r="r" b="b"/>
                <a:pathLst>
                  <a:path w="291211" h="447675">
                    <a:moveTo>
                      <a:pt x="68453" y="205359"/>
                    </a:moveTo>
                    <a:lnTo>
                      <a:pt x="89916" y="205359"/>
                    </a:lnTo>
                    <a:cubicBezTo>
                      <a:pt x="108712" y="205359"/>
                      <a:pt x="185166" y="203327"/>
                      <a:pt x="185166" y="132207"/>
                    </a:cubicBezTo>
                    <a:cubicBezTo>
                      <a:pt x="185166" y="69088"/>
                      <a:pt x="125476" y="63119"/>
                      <a:pt x="91948" y="63119"/>
                    </a:cubicBezTo>
                    <a:lnTo>
                      <a:pt x="68453" y="63119"/>
                    </a:lnTo>
                    <a:close/>
                    <a:moveTo>
                      <a:pt x="79883" y="0"/>
                    </a:moveTo>
                    <a:cubicBezTo>
                      <a:pt x="134239" y="0"/>
                      <a:pt x="169164" y="6731"/>
                      <a:pt x="197993" y="26162"/>
                    </a:cubicBezTo>
                    <a:cubicBezTo>
                      <a:pt x="247015" y="59055"/>
                      <a:pt x="250952" y="112014"/>
                      <a:pt x="250952" y="131572"/>
                    </a:cubicBezTo>
                    <a:cubicBezTo>
                      <a:pt x="250952" y="195961"/>
                      <a:pt x="211328" y="242951"/>
                      <a:pt x="151638" y="256413"/>
                    </a:cubicBezTo>
                    <a:lnTo>
                      <a:pt x="291211" y="447675"/>
                    </a:lnTo>
                    <a:lnTo>
                      <a:pt x="208661" y="447675"/>
                    </a:lnTo>
                    <a:lnTo>
                      <a:pt x="80518" y="264414"/>
                    </a:lnTo>
                    <a:lnTo>
                      <a:pt x="68453" y="264414"/>
                    </a:lnTo>
                    <a:lnTo>
                      <a:pt x="68453" y="447548"/>
                    </a:lnTo>
                    <a:lnTo>
                      <a:pt x="0" y="447548"/>
                    </a:lnTo>
                    <a:lnTo>
                      <a:pt x="0" y="0"/>
                    </a:lnTo>
                    <a:close/>
                  </a:path>
                </a:pathLst>
              </a:custGeom>
              <a:solidFill>
                <a:srgbClr val="801432"/>
              </a:solidFill>
            </p:spPr>
            <p:txBody>
              <a:bodyPr/>
              <a:lstStyle/>
              <a:p>
                <a:endParaRPr lang="en-IN" sz="1200"/>
              </a:p>
            </p:txBody>
          </p:sp>
          <p:sp>
            <p:nvSpPr>
              <p:cNvPr id="29" name="Freeform 29">
                <a:extLst>
                  <a:ext uri="{FF2B5EF4-FFF2-40B4-BE49-F238E27FC236}">
                    <a16:creationId xmlns:a16="http://schemas.microsoft.com/office/drawing/2014/main" id="{AAD370AE-434A-B998-75EA-D52AB0C9CFD5}"/>
                  </a:ext>
                </a:extLst>
              </p:cNvPr>
              <p:cNvSpPr/>
              <p:nvPr/>
            </p:nvSpPr>
            <p:spPr>
              <a:xfrm>
                <a:off x="2329688" y="328930"/>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30" name="Freeform 30">
                <a:extLst>
                  <a:ext uri="{FF2B5EF4-FFF2-40B4-BE49-F238E27FC236}">
                    <a16:creationId xmlns:a16="http://schemas.microsoft.com/office/drawing/2014/main" id="{3F4116F0-7435-40A9-981B-C2109F867BF0}"/>
                  </a:ext>
                </a:extLst>
              </p:cNvPr>
              <p:cNvSpPr/>
              <p:nvPr/>
            </p:nvSpPr>
            <p:spPr>
              <a:xfrm>
                <a:off x="2458466" y="320802"/>
                <a:ext cx="287274" cy="464439"/>
              </a:xfrm>
              <a:custGeom>
                <a:avLst/>
                <a:gdLst/>
                <a:ahLst/>
                <a:cxnLst/>
                <a:rect l="l" t="t" r="r" b="b"/>
                <a:pathLst>
                  <a:path w="287274" h="464439">
                    <a:moveTo>
                      <a:pt x="220218" y="107442"/>
                    </a:moveTo>
                    <a:cubicBezTo>
                      <a:pt x="216154" y="97409"/>
                      <a:pt x="210185"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691" y="317500"/>
                    </a:lnTo>
                    <a:cubicBezTo>
                      <a:pt x="67691" y="339598"/>
                      <a:pt x="75819" y="360426"/>
                      <a:pt x="86487" y="374523"/>
                    </a:cubicBezTo>
                    <a:cubicBezTo>
                      <a:pt x="99187" y="390652"/>
                      <a:pt x="117983" y="401320"/>
                      <a:pt x="144907" y="401320"/>
                    </a:cubicBezTo>
                    <a:cubicBezTo>
                      <a:pt x="186563" y="401320"/>
                      <a:pt x="218694" y="371094"/>
                      <a:pt x="218694" y="326136"/>
                    </a:cubicBezTo>
                    <a:cubicBezTo>
                      <a:pt x="218694" y="280416"/>
                      <a:pt x="183769" y="261747"/>
                      <a:pt x="154305" y="249682"/>
                    </a:cubicBezTo>
                    <a:lnTo>
                      <a:pt x="111378" y="231521"/>
                    </a:lnTo>
                    <a:cubicBezTo>
                      <a:pt x="74549" y="216027"/>
                      <a:pt x="20065" y="185166"/>
                      <a:pt x="20065" y="118110"/>
                    </a:cubicBezTo>
                    <a:cubicBezTo>
                      <a:pt x="20065" y="57785"/>
                      <a:pt x="67055" y="0"/>
                      <a:pt x="150876" y="0"/>
                    </a:cubicBezTo>
                    <a:cubicBezTo>
                      <a:pt x="199262" y="0"/>
                      <a:pt x="226695" y="18161"/>
                      <a:pt x="240792" y="30226"/>
                    </a:cubicBezTo>
                    <a:cubicBezTo>
                      <a:pt x="252856" y="41021"/>
                      <a:pt x="265556" y="56388"/>
                      <a:pt x="274955" y="75184"/>
                    </a:cubicBezTo>
                    <a:close/>
                  </a:path>
                </a:pathLst>
              </a:custGeom>
              <a:solidFill>
                <a:srgbClr val="801432"/>
              </a:solidFill>
            </p:spPr>
            <p:txBody>
              <a:bodyPr/>
              <a:lstStyle/>
              <a:p>
                <a:endParaRPr lang="en-IN" sz="1200"/>
              </a:p>
            </p:txBody>
          </p:sp>
          <p:sp>
            <p:nvSpPr>
              <p:cNvPr id="31" name="Freeform 31">
                <a:extLst>
                  <a:ext uri="{FF2B5EF4-FFF2-40B4-BE49-F238E27FC236}">
                    <a16:creationId xmlns:a16="http://schemas.microsoft.com/office/drawing/2014/main" id="{EDC7EB86-0EC0-8111-082E-C67AD3EB8244}"/>
                  </a:ext>
                </a:extLst>
              </p:cNvPr>
              <p:cNvSpPr/>
              <p:nvPr/>
            </p:nvSpPr>
            <p:spPr>
              <a:xfrm>
                <a:off x="2783967" y="295402"/>
                <a:ext cx="491236" cy="501904"/>
              </a:xfrm>
              <a:custGeom>
                <a:avLst/>
                <a:gdLst/>
                <a:ahLst/>
                <a:cxnLst/>
                <a:rect l="l" t="t" r="r" b="b"/>
                <a:pathLst>
                  <a:path w="491236" h="501904">
                    <a:moveTo>
                      <a:pt x="0" y="481076"/>
                    </a:moveTo>
                    <a:lnTo>
                      <a:pt x="93980" y="0"/>
                    </a:lnTo>
                    <a:lnTo>
                      <a:pt x="249682" y="347599"/>
                    </a:lnTo>
                    <a:lnTo>
                      <a:pt x="406654" y="0"/>
                    </a:lnTo>
                    <a:lnTo>
                      <a:pt x="491236" y="481076"/>
                    </a:lnTo>
                    <a:lnTo>
                      <a:pt x="421386" y="481076"/>
                    </a:lnTo>
                    <a:lnTo>
                      <a:pt x="375793" y="211328"/>
                    </a:lnTo>
                    <a:lnTo>
                      <a:pt x="245618" y="501904"/>
                    </a:lnTo>
                    <a:lnTo>
                      <a:pt x="116713" y="210693"/>
                    </a:lnTo>
                    <a:lnTo>
                      <a:pt x="69723" y="481076"/>
                    </a:lnTo>
                    <a:close/>
                  </a:path>
                </a:pathLst>
              </a:custGeom>
              <a:solidFill>
                <a:srgbClr val="801432"/>
              </a:solidFill>
            </p:spPr>
            <p:txBody>
              <a:bodyPr/>
              <a:lstStyle/>
              <a:p>
                <a:endParaRPr lang="en-IN" sz="1200"/>
              </a:p>
            </p:txBody>
          </p:sp>
          <p:sp>
            <p:nvSpPr>
              <p:cNvPr id="32" name="Freeform 32">
                <a:extLst>
                  <a:ext uri="{FF2B5EF4-FFF2-40B4-BE49-F238E27FC236}">
                    <a16:creationId xmlns:a16="http://schemas.microsoft.com/office/drawing/2014/main" id="{13E58976-5153-44C4-1B85-5C8CFE6AF7DD}"/>
                  </a:ext>
                </a:extLst>
              </p:cNvPr>
              <p:cNvSpPr/>
              <p:nvPr/>
            </p:nvSpPr>
            <p:spPr>
              <a:xfrm>
                <a:off x="3298063" y="302768"/>
                <a:ext cx="434721" cy="473710"/>
              </a:xfrm>
              <a:custGeom>
                <a:avLst/>
                <a:gdLst/>
                <a:ahLst/>
                <a:cxnLst/>
                <a:rect l="l" t="t" r="r" b="b"/>
                <a:pathLst>
                  <a:path w="434721" h="473710">
                    <a:moveTo>
                      <a:pt x="286512" y="301244"/>
                    </a:moveTo>
                    <a:lnTo>
                      <a:pt x="220091" y="149606"/>
                    </a:lnTo>
                    <a:lnTo>
                      <a:pt x="151003" y="301244"/>
                    </a:lnTo>
                    <a:close/>
                    <a:moveTo>
                      <a:pt x="314071" y="365633"/>
                    </a:moveTo>
                    <a:lnTo>
                      <a:pt x="122809" y="365633"/>
                    </a:lnTo>
                    <a:lnTo>
                      <a:pt x="73787" y="473710"/>
                    </a:lnTo>
                    <a:lnTo>
                      <a:pt x="0" y="473710"/>
                    </a:lnTo>
                    <a:lnTo>
                      <a:pt x="222758" y="0"/>
                    </a:lnTo>
                    <a:lnTo>
                      <a:pt x="434721" y="473710"/>
                    </a:lnTo>
                    <a:lnTo>
                      <a:pt x="360934" y="473710"/>
                    </a:lnTo>
                    <a:close/>
                  </a:path>
                </a:pathLst>
              </a:custGeom>
              <a:solidFill>
                <a:srgbClr val="801432"/>
              </a:solidFill>
            </p:spPr>
            <p:txBody>
              <a:bodyPr/>
              <a:lstStyle/>
              <a:p>
                <a:endParaRPr lang="en-IN" sz="1200"/>
              </a:p>
            </p:txBody>
          </p:sp>
        </p:grpSp>
        <p:grpSp>
          <p:nvGrpSpPr>
            <p:cNvPr id="33" name="Group 33">
              <a:extLst>
                <a:ext uri="{FF2B5EF4-FFF2-40B4-BE49-F238E27FC236}">
                  <a16:creationId xmlns:a16="http://schemas.microsoft.com/office/drawing/2014/main" id="{B49A515B-1C87-F3EF-3BE9-E24C2F249B47}"/>
                </a:ext>
              </a:extLst>
            </p:cNvPr>
            <p:cNvGrpSpPr>
              <a:grpSpLocks noChangeAspect="1"/>
            </p:cNvGrpSpPr>
            <p:nvPr/>
          </p:nvGrpSpPr>
          <p:grpSpPr>
            <a:xfrm>
              <a:off x="2163701" y="133412"/>
              <a:ext cx="1886640" cy="358613"/>
              <a:chOff x="0" y="0"/>
              <a:chExt cx="3326486" cy="632295"/>
            </a:xfrm>
          </p:grpSpPr>
          <p:sp>
            <p:nvSpPr>
              <p:cNvPr id="34" name="Freeform 34">
                <a:extLst>
                  <a:ext uri="{FF2B5EF4-FFF2-40B4-BE49-F238E27FC236}">
                    <a16:creationId xmlns:a16="http://schemas.microsoft.com/office/drawing/2014/main" id="{287711AD-1283-08A3-D402-4FFC2C246461}"/>
                  </a:ext>
                </a:extLst>
              </p:cNvPr>
              <p:cNvSpPr/>
              <p:nvPr/>
            </p:nvSpPr>
            <p:spPr>
              <a:xfrm>
                <a:off x="63500" y="85598"/>
                <a:ext cx="287020" cy="464439"/>
              </a:xfrm>
              <a:custGeom>
                <a:avLst/>
                <a:gdLst/>
                <a:ahLst/>
                <a:cxnLst/>
                <a:rect l="l" t="t" r="r" b="b"/>
                <a:pathLst>
                  <a:path w="287020" h="464439">
                    <a:moveTo>
                      <a:pt x="220091" y="107442"/>
                    </a:moveTo>
                    <a:cubicBezTo>
                      <a:pt x="216027" y="97409"/>
                      <a:pt x="210058" y="88011"/>
                      <a:pt x="199898" y="79248"/>
                    </a:cubicBezTo>
                    <a:cubicBezTo>
                      <a:pt x="185801" y="67818"/>
                      <a:pt x="171069" y="63119"/>
                      <a:pt x="151638" y="63119"/>
                    </a:cubicBezTo>
                    <a:cubicBezTo>
                      <a:pt x="109982" y="63119"/>
                      <a:pt x="88519" y="87884"/>
                      <a:pt x="88519" y="116840"/>
                    </a:cubicBezTo>
                    <a:cubicBezTo>
                      <a:pt x="88519" y="130302"/>
                      <a:pt x="93218" y="153670"/>
                      <a:pt x="136779" y="171196"/>
                    </a:cubicBezTo>
                    <a:lnTo>
                      <a:pt x="181737" y="189230"/>
                    </a:lnTo>
                    <a:cubicBezTo>
                      <a:pt x="264287" y="222758"/>
                      <a:pt x="287020" y="269748"/>
                      <a:pt x="287020" y="320802"/>
                    </a:cubicBezTo>
                    <a:cubicBezTo>
                      <a:pt x="287020" y="406019"/>
                      <a:pt x="226695" y="464439"/>
                      <a:pt x="142748" y="464439"/>
                    </a:cubicBezTo>
                    <a:cubicBezTo>
                      <a:pt x="91059" y="464439"/>
                      <a:pt x="60198" y="445008"/>
                      <a:pt x="37338" y="419481"/>
                    </a:cubicBezTo>
                    <a:cubicBezTo>
                      <a:pt x="13462" y="392557"/>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sp>
            <p:nvSpPr>
              <p:cNvPr id="35" name="Freeform 35">
                <a:extLst>
                  <a:ext uri="{FF2B5EF4-FFF2-40B4-BE49-F238E27FC236}">
                    <a16:creationId xmlns:a16="http://schemas.microsoft.com/office/drawing/2014/main" id="{2DD27DE4-BDA2-9E87-0AD1-60B445FA346D}"/>
                  </a:ext>
                </a:extLst>
              </p:cNvPr>
              <p:cNvSpPr/>
              <p:nvPr/>
            </p:nvSpPr>
            <p:spPr>
              <a:xfrm>
                <a:off x="394970" y="85598"/>
                <a:ext cx="465836" cy="464312"/>
              </a:xfrm>
              <a:custGeom>
                <a:avLst/>
                <a:gdLst/>
                <a:ahLst/>
                <a:cxnLst/>
                <a:rect l="l" t="t" r="r" b="b"/>
                <a:pathLst>
                  <a:path w="465836" h="464312">
                    <a:moveTo>
                      <a:pt x="397256" y="232156"/>
                    </a:moveTo>
                    <a:cubicBezTo>
                      <a:pt x="397256" y="132842"/>
                      <a:pt x="328803" y="63119"/>
                      <a:pt x="232791" y="63119"/>
                    </a:cubicBezTo>
                    <a:cubicBezTo>
                      <a:pt x="136779" y="63119"/>
                      <a:pt x="68453" y="132969"/>
                      <a:pt x="68453" y="232156"/>
                    </a:cubicBezTo>
                    <a:cubicBezTo>
                      <a:pt x="68453" y="331343"/>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728"/>
                      <a:pt x="0" y="232156"/>
                    </a:cubicBezTo>
                    <a:cubicBezTo>
                      <a:pt x="0" y="100584"/>
                      <a:pt x="98679" y="0"/>
                      <a:pt x="232918" y="0"/>
                    </a:cubicBezTo>
                    <a:cubicBezTo>
                      <a:pt x="367157" y="0"/>
                      <a:pt x="465836" y="100584"/>
                      <a:pt x="465836" y="232156"/>
                    </a:cubicBezTo>
                  </a:path>
                </a:pathLst>
              </a:custGeom>
              <a:solidFill>
                <a:srgbClr val="801432"/>
              </a:solidFill>
            </p:spPr>
            <p:txBody>
              <a:bodyPr/>
              <a:lstStyle/>
              <a:p>
                <a:endParaRPr lang="en-IN" sz="1200"/>
              </a:p>
            </p:txBody>
          </p:sp>
          <p:sp>
            <p:nvSpPr>
              <p:cNvPr id="36" name="Freeform 36">
                <a:extLst>
                  <a:ext uri="{FF2B5EF4-FFF2-40B4-BE49-F238E27FC236}">
                    <a16:creationId xmlns:a16="http://schemas.microsoft.com/office/drawing/2014/main" id="{D68C5405-36FB-CCA8-5F56-4EDBA2BEEDF3}"/>
                  </a:ext>
                </a:extLst>
              </p:cNvPr>
              <p:cNvSpPr/>
              <p:nvPr/>
            </p:nvSpPr>
            <p:spPr>
              <a:xfrm>
                <a:off x="926465" y="93726"/>
                <a:ext cx="200025" cy="447548"/>
              </a:xfrm>
              <a:custGeom>
                <a:avLst/>
                <a:gdLst/>
                <a:ahLst/>
                <a:cxnLst/>
                <a:rect l="l" t="t" r="r" b="b"/>
                <a:pathLst>
                  <a:path w="200025" h="447548">
                    <a:moveTo>
                      <a:pt x="68453" y="0"/>
                    </a:moveTo>
                    <a:lnTo>
                      <a:pt x="68453" y="383159"/>
                    </a:lnTo>
                    <a:lnTo>
                      <a:pt x="200025" y="383159"/>
                    </a:lnTo>
                    <a:lnTo>
                      <a:pt x="200025" y="447548"/>
                    </a:lnTo>
                    <a:lnTo>
                      <a:pt x="0" y="447548"/>
                    </a:lnTo>
                    <a:lnTo>
                      <a:pt x="0" y="0"/>
                    </a:lnTo>
                    <a:close/>
                  </a:path>
                </a:pathLst>
              </a:custGeom>
              <a:solidFill>
                <a:srgbClr val="801432"/>
              </a:solidFill>
            </p:spPr>
            <p:txBody>
              <a:bodyPr/>
              <a:lstStyle/>
              <a:p>
                <a:endParaRPr lang="en-IN" sz="1200"/>
              </a:p>
            </p:txBody>
          </p:sp>
          <p:sp>
            <p:nvSpPr>
              <p:cNvPr id="37" name="Freeform 37">
                <a:extLst>
                  <a:ext uri="{FF2B5EF4-FFF2-40B4-BE49-F238E27FC236}">
                    <a16:creationId xmlns:a16="http://schemas.microsoft.com/office/drawing/2014/main" id="{631C6657-C4A9-066E-5B83-6B3A909757C6}"/>
                  </a:ext>
                </a:extLst>
              </p:cNvPr>
              <p:cNvSpPr/>
              <p:nvPr/>
            </p:nvSpPr>
            <p:spPr>
              <a:xfrm>
                <a:off x="1170813" y="93726"/>
                <a:ext cx="331343" cy="456184"/>
              </a:xfrm>
              <a:custGeom>
                <a:avLst/>
                <a:gdLst/>
                <a:ahLst/>
                <a:cxnLst/>
                <a:rect l="l" t="t" r="r" b="b"/>
                <a:pathLst>
                  <a:path w="331343" h="456184">
                    <a:moveTo>
                      <a:pt x="68326" y="0"/>
                    </a:moveTo>
                    <a:lnTo>
                      <a:pt x="68326" y="269748"/>
                    </a:lnTo>
                    <a:cubicBezTo>
                      <a:pt x="68326" y="293878"/>
                      <a:pt x="68961" y="323469"/>
                      <a:pt x="82423" y="346964"/>
                    </a:cubicBezTo>
                    <a:cubicBezTo>
                      <a:pt x="95885" y="369824"/>
                      <a:pt x="125984" y="393319"/>
                      <a:pt x="165608" y="393319"/>
                    </a:cubicBezTo>
                    <a:cubicBezTo>
                      <a:pt x="205232" y="393319"/>
                      <a:pt x="235331" y="369824"/>
                      <a:pt x="248793" y="346964"/>
                    </a:cubicBezTo>
                    <a:cubicBezTo>
                      <a:pt x="262255" y="323469"/>
                      <a:pt x="262890" y="294005"/>
                      <a:pt x="262890" y="269748"/>
                    </a:cubicBezTo>
                    <a:lnTo>
                      <a:pt x="262890" y="0"/>
                    </a:lnTo>
                    <a:lnTo>
                      <a:pt x="331343" y="0"/>
                    </a:lnTo>
                    <a:lnTo>
                      <a:pt x="331343" y="287782"/>
                    </a:lnTo>
                    <a:cubicBezTo>
                      <a:pt x="331343" y="323342"/>
                      <a:pt x="323977" y="366395"/>
                      <a:pt x="289814" y="403860"/>
                    </a:cubicBezTo>
                    <a:cubicBezTo>
                      <a:pt x="266319" y="429387"/>
                      <a:pt x="226695" y="456184"/>
                      <a:pt x="165735" y="456184"/>
                    </a:cubicBezTo>
                    <a:cubicBezTo>
                      <a:pt x="104775" y="456184"/>
                      <a:pt x="65151" y="429387"/>
                      <a:pt x="41529" y="403860"/>
                    </a:cubicBezTo>
                    <a:cubicBezTo>
                      <a:pt x="7366" y="366268"/>
                      <a:pt x="0" y="323342"/>
                      <a:pt x="0" y="287782"/>
                    </a:cubicBezTo>
                    <a:lnTo>
                      <a:pt x="0" y="0"/>
                    </a:lnTo>
                    <a:close/>
                  </a:path>
                </a:pathLst>
              </a:custGeom>
              <a:solidFill>
                <a:srgbClr val="801432"/>
              </a:solidFill>
            </p:spPr>
            <p:txBody>
              <a:bodyPr/>
              <a:lstStyle/>
              <a:p>
                <a:endParaRPr lang="en-IN" sz="1200"/>
              </a:p>
            </p:txBody>
          </p:sp>
          <p:sp>
            <p:nvSpPr>
              <p:cNvPr id="38" name="Freeform 38">
                <a:extLst>
                  <a:ext uri="{FF2B5EF4-FFF2-40B4-BE49-F238E27FC236}">
                    <a16:creationId xmlns:a16="http://schemas.microsoft.com/office/drawing/2014/main" id="{2BDB1A11-24CF-B9DC-DC5D-7044D3CA73E9}"/>
                  </a:ext>
                </a:extLst>
              </p:cNvPr>
              <p:cNvSpPr/>
              <p:nvPr/>
            </p:nvSpPr>
            <p:spPr>
              <a:xfrm>
                <a:off x="1542542" y="93726"/>
                <a:ext cx="273685" cy="447548"/>
              </a:xfrm>
              <a:custGeom>
                <a:avLst/>
                <a:gdLst/>
                <a:ahLst/>
                <a:cxnLst/>
                <a:rect l="l" t="t" r="r" b="b"/>
                <a:pathLst>
                  <a:path w="273685" h="447548">
                    <a:moveTo>
                      <a:pt x="171069" y="64389"/>
                    </a:moveTo>
                    <a:lnTo>
                      <a:pt x="171069" y="447548"/>
                    </a:lnTo>
                    <a:lnTo>
                      <a:pt x="102616" y="447548"/>
                    </a:lnTo>
                    <a:lnTo>
                      <a:pt x="102616" y="64389"/>
                    </a:lnTo>
                    <a:lnTo>
                      <a:pt x="0" y="64389"/>
                    </a:lnTo>
                    <a:lnTo>
                      <a:pt x="0" y="0"/>
                    </a:lnTo>
                    <a:lnTo>
                      <a:pt x="273685" y="0"/>
                    </a:lnTo>
                    <a:lnTo>
                      <a:pt x="273685" y="64389"/>
                    </a:lnTo>
                    <a:close/>
                  </a:path>
                </a:pathLst>
              </a:custGeom>
              <a:solidFill>
                <a:srgbClr val="801432"/>
              </a:solidFill>
            </p:spPr>
            <p:txBody>
              <a:bodyPr/>
              <a:lstStyle/>
              <a:p>
                <a:endParaRPr lang="en-IN" sz="1200"/>
              </a:p>
            </p:txBody>
          </p:sp>
          <p:sp>
            <p:nvSpPr>
              <p:cNvPr id="39" name="Freeform 39">
                <a:extLst>
                  <a:ext uri="{FF2B5EF4-FFF2-40B4-BE49-F238E27FC236}">
                    <a16:creationId xmlns:a16="http://schemas.microsoft.com/office/drawing/2014/main" id="{2457AE5C-A16C-CAB0-BD6F-5B3BD2FA8B63}"/>
                  </a:ext>
                </a:extLst>
              </p:cNvPr>
              <p:cNvSpPr/>
              <p:nvPr/>
            </p:nvSpPr>
            <p:spPr>
              <a:xfrm>
                <a:off x="1856486" y="93726"/>
                <a:ext cx="68453" cy="447548"/>
              </a:xfrm>
              <a:custGeom>
                <a:avLst/>
                <a:gdLst/>
                <a:ahLst/>
                <a:cxnLst/>
                <a:rect l="l" t="t" r="r" b="b"/>
                <a:pathLst>
                  <a:path w="68453" h="447548">
                    <a:moveTo>
                      <a:pt x="68453" y="447548"/>
                    </a:moveTo>
                    <a:lnTo>
                      <a:pt x="0" y="447548"/>
                    </a:lnTo>
                    <a:lnTo>
                      <a:pt x="0" y="0"/>
                    </a:lnTo>
                    <a:lnTo>
                      <a:pt x="68453" y="0"/>
                    </a:lnTo>
                    <a:close/>
                  </a:path>
                </a:pathLst>
              </a:custGeom>
              <a:solidFill>
                <a:srgbClr val="801432"/>
              </a:solidFill>
            </p:spPr>
            <p:txBody>
              <a:bodyPr/>
              <a:lstStyle/>
              <a:p>
                <a:endParaRPr lang="en-IN" sz="1200"/>
              </a:p>
            </p:txBody>
          </p:sp>
          <p:sp>
            <p:nvSpPr>
              <p:cNvPr id="40" name="Freeform 40">
                <a:extLst>
                  <a:ext uri="{FF2B5EF4-FFF2-40B4-BE49-F238E27FC236}">
                    <a16:creationId xmlns:a16="http://schemas.microsoft.com/office/drawing/2014/main" id="{BAC39C33-4A43-DDD3-47AB-06AA88BC7E35}"/>
                  </a:ext>
                </a:extLst>
              </p:cNvPr>
              <p:cNvSpPr/>
              <p:nvPr/>
            </p:nvSpPr>
            <p:spPr>
              <a:xfrm>
                <a:off x="1990725" y="85598"/>
                <a:ext cx="465709" cy="464312"/>
              </a:xfrm>
              <a:custGeom>
                <a:avLst/>
                <a:gdLst/>
                <a:ahLst/>
                <a:cxnLst/>
                <a:rect l="l" t="t" r="r" b="b"/>
                <a:pathLst>
                  <a:path w="465709" h="464312">
                    <a:moveTo>
                      <a:pt x="397256" y="232156"/>
                    </a:moveTo>
                    <a:cubicBezTo>
                      <a:pt x="397256" y="132842"/>
                      <a:pt x="328803" y="63119"/>
                      <a:pt x="232791" y="63119"/>
                    </a:cubicBezTo>
                    <a:cubicBezTo>
                      <a:pt x="136779" y="63119"/>
                      <a:pt x="68453" y="132842"/>
                      <a:pt x="68453" y="232156"/>
                    </a:cubicBezTo>
                    <a:cubicBezTo>
                      <a:pt x="68453" y="331470"/>
                      <a:pt x="136906" y="401320"/>
                      <a:pt x="232791" y="401320"/>
                    </a:cubicBezTo>
                    <a:cubicBezTo>
                      <a:pt x="328676" y="401320"/>
                      <a:pt x="397256" y="331597"/>
                      <a:pt x="397256" y="232156"/>
                    </a:cubicBezTo>
                    <a:moveTo>
                      <a:pt x="465709" y="232156"/>
                    </a:moveTo>
                    <a:cubicBezTo>
                      <a:pt x="465709" y="363728"/>
                      <a:pt x="367030" y="464312"/>
                      <a:pt x="232791" y="464312"/>
                    </a:cubicBezTo>
                    <a:cubicBezTo>
                      <a:pt x="98552" y="464312"/>
                      <a:pt x="0" y="363601"/>
                      <a:pt x="0" y="232156"/>
                    </a:cubicBezTo>
                    <a:cubicBezTo>
                      <a:pt x="0" y="100711"/>
                      <a:pt x="98679" y="0"/>
                      <a:pt x="232791" y="0"/>
                    </a:cubicBezTo>
                    <a:cubicBezTo>
                      <a:pt x="366903" y="0"/>
                      <a:pt x="465709" y="100584"/>
                      <a:pt x="465709" y="232156"/>
                    </a:cubicBezTo>
                  </a:path>
                </a:pathLst>
              </a:custGeom>
              <a:solidFill>
                <a:srgbClr val="801432"/>
              </a:solidFill>
            </p:spPr>
            <p:txBody>
              <a:bodyPr/>
              <a:lstStyle/>
              <a:p>
                <a:endParaRPr lang="en-IN" sz="1200"/>
              </a:p>
            </p:txBody>
          </p:sp>
          <p:sp>
            <p:nvSpPr>
              <p:cNvPr id="41" name="Freeform 41">
                <a:extLst>
                  <a:ext uri="{FF2B5EF4-FFF2-40B4-BE49-F238E27FC236}">
                    <a16:creationId xmlns:a16="http://schemas.microsoft.com/office/drawing/2014/main" id="{A5710784-FFBD-F502-EACB-B126B787F30E}"/>
                  </a:ext>
                </a:extLst>
              </p:cNvPr>
              <p:cNvSpPr/>
              <p:nvPr/>
            </p:nvSpPr>
            <p:spPr>
              <a:xfrm>
                <a:off x="2522220" y="63500"/>
                <a:ext cx="393192" cy="505333"/>
              </a:xfrm>
              <a:custGeom>
                <a:avLst/>
                <a:gdLst/>
                <a:ahLst/>
                <a:cxnLst/>
                <a:rect l="l" t="t" r="r" b="b"/>
                <a:pathLst>
                  <a:path w="393192" h="505333">
                    <a:moveTo>
                      <a:pt x="0" y="477774"/>
                    </a:moveTo>
                    <a:lnTo>
                      <a:pt x="0" y="0"/>
                    </a:lnTo>
                    <a:lnTo>
                      <a:pt x="324739" y="340233"/>
                    </a:lnTo>
                    <a:lnTo>
                      <a:pt x="324739" y="30226"/>
                    </a:lnTo>
                    <a:lnTo>
                      <a:pt x="393192" y="30226"/>
                    </a:lnTo>
                    <a:lnTo>
                      <a:pt x="393192" y="505333"/>
                    </a:lnTo>
                    <a:lnTo>
                      <a:pt x="68453" y="165100"/>
                    </a:lnTo>
                    <a:lnTo>
                      <a:pt x="68453" y="477774"/>
                    </a:lnTo>
                    <a:close/>
                  </a:path>
                </a:pathLst>
              </a:custGeom>
              <a:solidFill>
                <a:srgbClr val="801432"/>
              </a:solidFill>
            </p:spPr>
            <p:txBody>
              <a:bodyPr/>
              <a:lstStyle/>
              <a:p>
                <a:endParaRPr lang="en-IN" sz="1200"/>
              </a:p>
            </p:txBody>
          </p:sp>
          <p:sp>
            <p:nvSpPr>
              <p:cNvPr id="42" name="Freeform 42">
                <a:extLst>
                  <a:ext uri="{FF2B5EF4-FFF2-40B4-BE49-F238E27FC236}">
                    <a16:creationId xmlns:a16="http://schemas.microsoft.com/office/drawing/2014/main" id="{8289E751-2260-7023-E167-D5F1948CBDA0}"/>
                  </a:ext>
                </a:extLst>
              </p:cNvPr>
              <p:cNvSpPr/>
              <p:nvPr/>
            </p:nvSpPr>
            <p:spPr>
              <a:xfrm>
                <a:off x="2975483" y="85598"/>
                <a:ext cx="287274" cy="464439"/>
              </a:xfrm>
              <a:custGeom>
                <a:avLst/>
                <a:gdLst/>
                <a:ahLst/>
                <a:cxnLst/>
                <a:rect l="l" t="t" r="r" b="b"/>
                <a:pathLst>
                  <a:path w="287274" h="464439">
                    <a:moveTo>
                      <a:pt x="220345" y="107442"/>
                    </a:moveTo>
                    <a:cubicBezTo>
                      <a:pt x="216281" y="97409"/>
                      <a:pt x="210312" y="88011"/>
                      <a:pt x="200152" y="79248"/>
                    </a:cubicBezTo>
                    <a:cubicBezTo>
                      <a:pt x="186055" y="67818"/>
                      <a:pt x="171323" y="63119"/>
                      <a:pt x="151892" y="63119"/>
                    </a:cubicBezTo>
                    <a:cubicBezTo>
                      <a:pt x="110236" y="63119"/>
                      <a:pt x="88773" y="87884"/>
                      <a:pt x="88773" y="116840"/>
                    </a:cubicBezTo>
                    <a:cubicBezTo>
                      <a:pt x="88773" y="130302"/>
                      <a:pt x="93472" y="153670"/>
                      <a:pt x="137033" y="171196"/>
                    </a:cubicBezTo>
                    <a:lnTo>
                      <a:pt x="181991" y="189230"/>
                    </a:lnTo>
                    <a:cubicBezTo>
                      <a:pt x="264541" y="222758"/>
                      <a:pt x="287274" y="269748"/>
                      <a:pt x="287274" y="320802"/>
                    </a:cubicBezTo>
                    <a:cubicBezTo>
                      <a:pt x="287274" y="406019"/>
                      <a:pt x="226949" y="464439"/>
                      <a:pt x="143002" y="464439"/>
                    </a:cubicBezTo>
                    <a:cubicBezTo>
                      <a:pt x="91313" y="464439"/>
                      <a:pt x="60452" y="445008"/>
                      <a:pt x="37592" y="419481"/>
                    </a:cubicBezTo>
                    <a:cubicBezTo>
                      <a:pt x="13462" y="392684"/>
                      <a:pt x="2667" y="363093"/>
                      <a:pt x="0" y="332232"/>
                    </a:cubicBezTo>
                    <a:lnTo>
                      <a:pt x="67818" y="317500"/>
                    </a:lnTo>
                    <a:cubicBezTo>
                      <a:pt x="67818" y="339598"/>
                      <a:pt x="75819" y="360426"/>
                      <a:pt x="86614" y="374523"/>
                    </a:cubicBezTo>
                    <a:cubicBezTo>
                      <a:pt x="99441" y="390652"/>
                      <a:pt x="118110" y="401320"/>
                      <a:pt x="145034" y="401320"/>
                    </a:cubicBezTo>
                    <a:cubicBezTo>
                      <a:pt x="186563" y="401320"/>
                      <a:pt x="218821" y="371094"/>
                      <a:pt x="218821" y="326136"/>
                    </a:cubicBezTo>
                    <a:cubicBezTo>
                      <a:pt x="218821" y="280416"/>
                      <a:pt x="183896" y="261747"/>
                      <a:pt x="154432" y="249682"/>
                    </a:cubicBezTo>
                    <a:lnTo>
                      <a:pt x="111506" y="231521"/>
                    </a:lnTo>
                    <a:cubicBezTo>
                      <a:pt x="74549" y="216027"/>
                      <a:pt x="20193" y="185166"/>
                      <a:pt x="20193" y="118110"/>
                    </a:cubicBezTo>
                    <a:cubicBezTo>
                      <a:pt x="20193" y="57785"/>
                      <a:pt x="67183" y="0"/>
                      <a:pt x="151003" y="0"/>
                    </a:cubicBezTo>
                    <a:cubicBezTo>
                      <a:pt x="199263" y="0"/>
                      <a:pt x="226822" y="18161"/>
                      <a:pt x="240919" y="30226"/>
                    </a:cubicBezTo>
                    <a:cubicBezTo>
                      <a:pt x="252984" y="41021"/>
                      <a:pt x="265811" y="56388"/>
                      <a:pt x="275209" y="75184"/>
                    </a:cubicBezTo>
                    <a:close/>
                  </a:path>
                </a:pathLst>
              </a:custGeom>
              <a:solidFill>
                <a:srgbClr val="801432"/>
              </a:solidFill>
            </p:spPr>
            <p:txBody>
              <a:bodyPr/>
              <a:lstStyle/>
              <a:p>
                <a:endParaRPr lang="en-IN" sz="1200"/>
              </a:p>
            </p:txBody>
          </p:sp>
        </p:grpSp>
      </p:grpSp>
      <p:sp>
        <p:nvSpPr>
          <p:cNvPr id="4" name="AutoShape 19">
            <a:extLst>
              <a:ext uri="{FF2B5EF4-FFF2-40B4-BE49-F238E27FC236}">
                <a16:creationId xmlns:a16="http://schemas.microsoft.com/office/drawing/2014/main" id="{685107FF-5749-9B2C-B069-A8A001AEF947}"/>
              </a:ext>
            </a:extLst>
          </p:cNvPr>
          <p:cNvSpPr/>
          <p:nvPr/>
        </p:nvSpPr>
        <p:spPr>
          <a:xfrm>
            <a:off x="290060" y="431800"/>
            <a:ext cx="11611881" cy="0"/>
          </a:xfrm>
          <a:prstGeom prst="line">
            <a:avLst/>
          </a:prstGeom>
          <a:ln w="28575" cap="rnd">
            <a:solidFill>
              <a:srgbClr val="811331"/>
            </a:solidFill>
            <a:prstDash val="solid"/>
            <a:headEnd type="none" w="sm" len="sm"/>
            <a:tailEnd type="none" w="sm" len="sm"/>
          </a:ln>
        </p:spPr>
        <p:txBody>
          <a:bodyPr/>
          <a:lstStyle/>
          <a:p>
            <a:endParaRPr lang="en-IN" sz="1200"/>
          </a:p>
        </p:txBody>
      </p:sp>
      <p:sp>
        <p:nvSpPr>
          <p:cNvPr id="3" name="TextBox 2">
            <a:extLst>
              <a:ext uri="{FF2B5EF4-FFF2-40B4-BE49-F238E27FC236}">
                <a16:creationId xmlns:a16="http://schemas.microsoft.com/office/drawing/2014/main" id="{88846341-B585-0418-61D9-CF13289A06DB}"/>
              </a:ext>
            </a:extLst>
          </p:cNvPr>
          <p:cNvSpPr txBox="1"/>
          <p:nvPr/>
        </p:nvSpPr>
        <p:spPr>
          <a:xfrm>
            <a:off x="508000" y="635002"/>
            <a:ext cx="9093200" cy="3126497"/>
          </a:xfrm>
          <a:prstGeom prst="rect">
            <a:avLst/>
          </a:prstGeom>
          <a:noFill/>
        </p:spPr>
        <p:txBody>
          <a:bodyPr wrap="square">
            <a:spAutoFit/>
          </a:bodyPr>
          <a:lstStyle/>
          <a:p>
            <a:pPr algn="l" rtl="0" fontAlgn="base">
              <a:lnSpc>
                <a:spcPts val="1737"/>
              </a:lnSpc>
              <a:spcAft>
                <a:spcPts val="800"/>
              </a:spcAft>
            </a:pPr>
            <a:r>
              <a:rPr lang="en-US" sz="1800" b="1" i="0" dirty="0">
                <a:solidFill>
                  <a:srgbClr val="000000"/>
                </a:solidFill>
                <a:effectLst/>
                <a:latin typeface="Aptos" panose="020B0004020202020204" pitchFamily="34" charset="0"/>
              </a:rPr>
              <a:t>Conclusion</a:t>
            </a:r>
            <a:r>
              <a:rPr lang="en-US" sz="1800" b="0" i="0" dirty="0">
                <a:solidFill>
                  <a:srgbClr val="000000"/>
                </a:solidFill>
                <a:effectLst/>
                <a:latin typeface="Aptos" panose="020B0004020202020204" pitchFamily="34" charset="0"/>
              </a:rPr>
              <a:t> </a:t>
            </a:r>
          </a:p>
          <a:p>
            <a:pPr fontAlgn="base">
              <a:spcAft>
                <a:spcPts val="800"/>
              </a:spcAft>
            </a:pPr>
            <a:endParaRPr lang="en-US" sz="100" dirty="0">
              <a:solidFill>
                <a:srgbClr val="000000"/>
              </a:solidFill>
              <a:latin typeface="Segoe UI" panose="020B0502040204020203" pitchFamily="34" charset="0"/>
            </a:endParaRPr>
          </a:p>
          <a:p>
            <a:pPr>
              <a:spcAft>
                <a:spcPts val="800"/>
              </a:spcAft>
            </a:pPr>
            <a:r>
              <a:rPr lang="en-IN" sz="1800" kern="100" dirty="0">
                <a:effectLst/>
                <a:latin typeface="+mj-lt"/>
                <a:ea typeface="Aptos" panose="020B0004020202020204" pitchFamily="34" charset="0"/>
                <a:cs typeface="Times New Roman" panose="02020603050405020304" pitchFamily="18" charset="0"/>
              </a:rPr>
              <a:t>This case underscores the importance of attention to detail in payroll processing. Mixing up net pay amounts, though seemingly minor, can have significant consequences, particularly in high-stakes environments. The key lesson for junior payroll processors is the need for diligence, even under tight deadlines.</a:t>
            </a:r>
          </a:p>
          <a:p>
            <a:pPr>
              <a:spcAft>
                <a:spcPts val="800"/>
              </a:spcAft>
            </a:pPr>
            <a:r>
              <a:rPr lang="en-IN" sz="1800" kern="100" dirty="0">
                <a:effectLst/>
                <a:latin typeface="+mj-lt"/>
                <a:ea typeface="Aptos" panose="020B0004020202020204" pitchFamily="34" charset="0"/>
                <a:cs typeface="Times New Roman" panose="02020603050405020304" pitchFamily="18" charset="0"/>
              </a:rPr>
              <a:t>To address the issue, we implemented solutions such as cross-checking, peer reviews, and automation, which have improved accuracy and efficiency in payroll processing. In outsourcing, where precision is critical, even small errors can have serious repercussions. This case serves as a reminder to prioritize quality over speed and ensure all payroll communications are double-checked. By doing so, we maintain client trust and uphold our firm's high standards.</a:t>
            </a:r>
          </a:p>
        </p:txBody>
      </p:sp>
    </p:spTree>
    <p:extLst>
      <p:ext uri="{BB962C8B-B14F-4D97-AF65-F5344CB8AC3E}">
        <p14:creationId xmlns:p14="http://schemas.microsoft.com/office/powerpoint/2010/main" val="333831860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969315D21C234E93AA6A18AF4E53D1" ma:contentTypeVersion="15" ma:contentTypeDescription="Create a new document." ma:contentTypeScope="" ma:versionID="0227bb24fe75f273cf8b84bc13b8ad5c">
  <xsd:schema xmlns:xsd="http://www.w3.org/2001/XMLSchema" xmlns:xs="http://www.w3.org/2001/XMLSchema" xmlns:p="http://schemas.microsoft.com/office/2006/metadata/properties" xmlns:ns2="a7a4eee2-9076-45d6-9435-7f2e007fdef3" xmlns:ns3="fc8b07a8-bae3-420f-b25f-52fee5025ad7" targetNamespace="http://schemas.microsoft.com/office/2006/metadata/properties" ma:root="true" ma:fieldsID="6337345c56788196341682dadc7bd5d5" ns2:_="" ns3:_="">
    <xsd:import namespace="a7a4eee2-9076-45d6-9435-7f2e007fdef3"/>
    <xsd:import namespace="fc8b07a8-bae3-420f-b25f-52fee5025a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a4eee2-9076-45d6-9435-7f2e007fde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424216ff-221f-40cb-8c3e-8bbc99deaa4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c8b07a8-bae3-420f-b25f-52fee5025ad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156f8df-1add-4ae5-9867-530cd44360d1}" ma:internalName="TaxCatchAll" ma:showField="CatchAllData" ma:web="fc8b07a8-bae3-420f-b25f-52fee5025ad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7a4eee2-9076-45d6-9435-7f2e007fdef3">
      <Terms xmlns="http://schemas.microsoft.com/office/infopath/2007/PartnerControls"/>
    </lcf76f155ced4ddcb4097134ff3c332f>
    <TaxCatchAll xmlns="fc8b07a8-bae3-420f-b25f-52fee5025ad7" xsi:nil="true"/>
  </documentManagement>
</p:properties>
</file>

<file path=customXml/itemProps1.xml><?xml version="1.0" encoding="utf-8"?>
<ds:datastoreItem xmlns:ds="http://schemas.openxmlformats.org/officeDocument/2006/customXml" ds:itemID="{E2D83C00-73C0-4CFF-9F31-7722C887D2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7a4eee2-9076-45d6-9435-7f2e007fdef3"/>
    <ds:schemaRef ds:uri="fc8b07a8-bae3-420f-b25f-52fee5025a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CEF2C40-AF99-4DAD-8B4B-BDA5E92F2952}">
  <ds:schemaRefs>
    <ds:schemaRef ds:uri="http://schemas.microsoft.com/sharepoint/v3/contenttype/forms"/>
  </ds:schemaRefs>
</ds:datastoreItem>
</file>

<file path=customXml/itemProps3.xml><?xml version="1.0" encoding="utf-8"?>
<ds:datastoreItem xmlns:ds="http://schemas.openxmlformats.org/officeDocument/2006/customXml" ds:itemID="{637CBBC8-8657-4BF6-A345-3FA63453C012}">
  <ds:schemaRefs>
    <ds:schemaRef ds:uri="http://schemas.microsoft.com/office/2006/metadata/properties"/>
    <ds:schemaRef ds:uri="http://schemas.microsoft.com/office/infopath/2007/PartnerControls"/>
    <ds:schemaRef ds:uri="a7a4eee2-9076-45d6-9435-7f2e007fdef3"/>
    <ds:schemaRef ds:uri="fc8b07a8-bae3-420f-b25f-52fee5025ad7"/>
  </ds:schemaRefs>
</ds:datastoreItem>
</file>

<file path=docProps/app.xml><?xml version="1.0" encoding="utf-8"?>
<Properties xmlns="http://schemas.openxmlformats.org/officeDocument/2006/extended-properties" xmlns:vt="http://schemas.openxmlformats.org/officeDocument/2006/docPropsVTypes">
  <TotalTime>116</TotalTime>
  <Words>987</Words>
  <Application>Microsoft Office PowerPoint</Application>
  <PresentationFormat>Widescreen</PresentationFormat>
  <Paragraphs>45</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Charan Balaji</dc:creator>
  <cp:lastModifiedBy>Admin</cp:lastModifiedBy>
  <cp:revision>22</cp:revision>
  <dcterms:created xsi:type="dcterms:W3CDTF">2024-12-03T08:46:03Z</dcterms:created>
  <dcterms:modified xsi:type="dcterms:W3CDTF">2024-12-27T04:50:16Z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0x01010081969315D21C234E93AA6A18AF4E53D1</vt:lpwstr>
  </property>
  <property fmtid="{D5CDD505-2E9C-101B-9397-08002B2CF9AE}" pid="3" name="MediaServiceImageTags">
    <vt:lpwstr/>
  </property>
</Properties>
</file>