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sldIdLst>
    <p:sldId id="256" r:id="rId5"/>
    <p:sldId id="286" r:id="rId6"/>
    <p:sldId id="284" r:id="rId7"/>
    <p:sldId id="289" r:id="rId8"/>
    <p:sldId id="29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gneshkumar M" userId="73729414-e6a2-4345-88af-06e83a6b7598" providerId="ADAL" clId="{56725FE8-2C65-41B7-9729-84D3C809E597}"/>
    <pc:docChg chg="undo custSel modSld">
      <pc:chgData name="Vigneshkumar M" userId="73729414-e6a2-4345-88af-06e83a6b7598" providerId="ADAL" clId="{56725FE8-2C65-41B7-9729-84D3C809E597}" dt="2024-12-06T15:35:03.966" v="3" actId="6549"/>
      <pc:docMkLst>
        <pc:docMk/>
      </pc:docMkLst>
      <pc:sldChg chg="modSp mod">
        <pc:chgData name="Vigneshkumar M" userId="73729414-e6a2-4345-88af-06e83a6b7598" providerId="ADAL" clId="{56725FE8-2C65-41B7-9729-84D3C809E597}" dt="2024-12-06T15:35:03.966" v="3" actId="6549"/>
        <pc:sldMkLst>
          <pc:docMk/>
          <pc:sldMk cId="0" sldId="256"/>
        </pc:sldMkLst>
        <pc:spChg chg="mod">
          <ac:chgData name="Vigneshkumar M" userId="73729414-e6a2-4345-88af-06e83a6b7598" providerId="ADAL" clId="{56725FE8-2C65-41B7-9729-84D3C809E597}" dt="2024-12-06T15:33:43.162" v="1" actId="6549"/>
          <ac:spMkLst>
            <pc:docMk/>
            <pc:sldMk cId="0" sldId="256"/>
            <ac:spMk id="10" creationId="{00000000-0000-0000-0000-000000000000}"/>
          </ac:spMkLst>
        </pc:spChg>
        <pc:spChg chg="mod">
          <ac:chgData name="Vigneshkumar M" userId="73729414-e6a2-4345-88af-06e83a6b7598" providerId="ADAL" clId="{56725FE8-2C65-41B7-9729-84D3C809E597}" dt="2024-12-06T15:35:03.966" v="3" actId="6549"/>
          <ac:spMkLst>
            <pc:docMk/>
            <pc:sldMk cId="0" sldId="256"/>
            <ac:spMk id="11" creationId="{9BDDD04C-472D-2E47-2E51-78758F868F4A}"/>
          </ac:spMkLst>
        </pc:spChg>
      </pc:sldChg>
    </pc:docChg>
  </pc:docChgLst>
  <pc:docChgLst>
    <pc:chgData name="Vigneshkumar M" userId="73729414-e6a2-4345-88af-06e83a6b7598" providerId="ADAL" clId="{2B2A5C6D-E21F-49B4-8762-1F95D9EB8A2D}"/>
    <pc:docChg chg="undo custSel modSld">
      <pc:chgData name="Vigneshkumar M" userId="73729414-e6a2-4345-88af-06e83a6b7598" providerId="ADAL" clId="{2B2A5C6D-E21F-49B4-8762-1F95D9EB8A2D}" dt="2024-12-27T06:30:39.348" v="85" actId="207"/>
      <pc:docMkLst>
        <pc:docMk/>
      </pc:docMkLst>
      <pc:sldChg chg="modSp mod">
        <pc:chgData name="Vigneshkumar M" userId="73729414-e6a2-4345-88af-06e83a6b7598" providerId="ADAL" clId="{2B2A5C6D-E21F-49B4-8762-1F95D9EB8A2D}" dt="2024-12-27T06:30:39.348" v="85" actId="207"/>
        <pc:sldMkLst>
          <pc:docMk/>
          <pc:sldMk cId="0" sldId="256"/>
        </pc:sldMkLst>
        <pc:spChg chg="mod">
          <ac:chgData name="Vigneshkumar M" userId="73729414-e6a2-4345-88af-06e83a6b7598" providerId="ADAL" clId="{2B2A5C6D-E21F-49B4-8762-1F95D9EB8A2D}" dt="2024-12-27T06:30:39.348" v="85" actId="207"/>
          <ac:spMkLst>
            <pc:docMk/>
            <pc:sldMk cId="0" sldId="256"/>
            <ac:spMk id="11" creationId="{9BDDD04C-472D-2E47-2E51-78758F868F4A}"/>
          </ac:spMkLst>
        </pc:spChg>
      </pc:sldChg>
      <pc:sldChg chg="modSp mod">
        <pc:chgData name="Vigneshkumar M" userId="73729414-e6a2-4345-88af-06e83a6b7598" providerId="ADAL" clId="{2B2A5C6D-E21F-49B4-8762-1F95D9EB8A2D}" dt="2024-12-27T06:19:21.333" v="47" actId="20577"/>
        <pc:sldMkLst>
          <pc:docMk/>
          <pc:sldMk cId="1238827742" sldId="284"/>
        </pc:sldMkLst>
        <pc:spChg chg="mod">
          <ac:chgData name="Vigneshkumar M" userId="73729414-e6a2-4345-88af-06e83a6b7598" providerId="ADAL" clId="{2B2A5C6D-E21F-49B4-8762-1F95D9EB8A2D}" dt="2024-12-27T06:19:21.333" v="47" actId="20577"/>
          <ac:spMkLst>
            <pc:docMk/>
            <pc:sldMk cId="1238827742" sldId="284"/>
            <ac:spMk id="3" creationId="{A500218C-BABC-9255-81D8-9DD5A2395447}"/>
          </ac:spMkLst>
        </pc:spChg>
      </pc:sldChg>
      <pc:sldChg chg="modSp mod">
        <pc:chgData name="Vigneshkumar M" userId="73729414-e6a2-4345-88af-06e83a6b7598" providerId="ADAL" clId="{2B2A5C6D-E21F-49B4-8762-1F95D9EB8A2D}" dt="2024-12-27T06:18:24.114" v="3" actId="20577"/>
        <pc:sldMkLst>
          <pc:docMk/>
          <pc:sldMk cId="185957403" sldId="286"/>
        </pc:sldMkLst>
        <pc:spChg chg="mod">
          <ac:chgData name="Vigneshkumar M" userId="73729414-e6a2-4345-88af-06e83a6b7598" providerId="ADAL" clId="{2B2A5C6D-E21F-49B4-8762-1F95D9EB8A2D}" dt="2024-12-27T06:18:24.114" v="3" actId="20577"/>
          <ac:spMkLst>
            <pc:docMk/>
            <pc:sldMk cId="185957403" sldId="286"/>
            <ac:spMk id="3" creationId="{BE65C688-2BFF-B6A7-872B-BF03F40CE99C}"/>
          </ac:spMkLst>
        </pc:spChg>
      </pc:sldChg>
      <pc:sldChg chg="modSp mod">
        <pc:chgData name="Vigneshkumar M" userId="73729414-e6a2-4345-88af-06e83a6b7598" providerId="ADAL" clId="{2B2A5C6D-E21F-49B4-8762-1F95D9EB8A2D}" dt="2024-12-27T06:26:37.600" v="65" actId="14100"/>
        <pc:sldMkLst>
          <pc:docMk/>
          <pc:sldMk cId="37381232" sldId="289"/>
        </pc:sldMkLst>
        <pc:spChg chg="mod">
          <ac:chgData name="Vigneshkumar M" userId="73729414-e6a2-4345-88af-06e83a6b7598" providerId="ADAL" clId="{2B2A5C6D-E21F-49B4-8762-1F95D9EB8A2D}" dt="2024-12-27T06:26:37.600" v="65" actId="14100"/>
          <ac:spMkLst>
            <pc:docMk/>
            <pc:sldMk cId="37381232" sldId="289"/>
            <ac:spMk id="3" creationId="{10D6B535-8B93-D01E-E712-F9D5D74F8E9E}"/>
          </ac:spMkLst>
        </pc:spChg>
      </pc:sldChg>
      <pc:sldChg chg="modSp mod">
        <pc:chgData name="Vigneshkumar M" userId="73729414-e6a2-4345-88af-06e83a6b7598" providerId="ADAL" clId="{2B2A5C6D-E21F-49B4-8762-1F95D9EB8A2D}" dt="2024-12-27T06:29:06.979" v="83" actId="20577"/>
        <pc:sldMkLst>
          <pc:docMk/>
          <pc:sldMk cId="2425111999" sldId="290"/>
        </pc:sldMkLst>
        <pc:spChg chg="mod">
          <ac:chgData name="Vigneshkumar M" userId="73729414-e6a2-4345-88af-06e83a6b7598" providerId="ADAL" clId="{2B2A5C6D-E21F-49B4-8762-1F95D9EB8A2D}" dt="2024-12-27T06:29:06.979" v="83" actId="20577"/>
          <ac:spMkLst>
            <pc:docMk/>
            <pc:sldMk cId="2425111999" sldId="290"/>
            <ac:spMk id="3" creationId="{EB042B86-91CA-BF3F-CBF3-170F4C42C368}"/>
          </ac:spMkLst>
        </pc:spChg>
      </pc:sldChg>
    </pc:docChg>
  </pc:docChgLst>
  <pc:docChgLst>
    <pc:chgData name="Vigneshkumar M" userId="73729414-e6a2-4345-88af-06e83a6b7598" providerId="ADAL" clId="{41935439-0B99-4AF1-AE4F-2FC834712B62}"/>
    <pc:docChg chg="undo custSel modSld">
      <pc:chgData name="Vigneshkumar M" userId="73729414-e6a2-4345-88af-06e83a6b7598" providerId="ADAL" clId="{41935439-0B99-4AF1-AE4F-2FC834712B62}" dt="2024-12-19T11:16:35.971" v="77" actId="123"/>
      <pc:docMkLst>
        <pc:docMk/>
      </pc:docMkLst>
      <pc:sldChg chg="modSp mod">
        <pc:chgData name="Vigneshkumar M" userId="73729414-e6a2-4345-88af-06e83a6b7598" providerId="ADAL" clId="{41935439-0B99-4AF1-AE4F-2FC834712B62}" dt="2024-12-19T10:46:48.806" v="0"/>
        <pc:sldMkLst>
          <pc:docMk/>
          <pc:sldMk cId="0" sldId="256"/>
        </pc:sldMkLst>
        <pc:spChg chg="mod">
          <ac:chgData name="Vigneshkumar M" userId="73729414-e6a2-4345-88af-06e83a6b7598" providerId="ADAL" clId="{41935439-0B99-4AF1-AE4F-2FC834712B62}" dt="2024-12-19T10:46:48.806" v="0"/>
          <ac:spMkLst>
            <pc:docMk/>
            <pc:sldMk cId="0" sldId="256"/>
            <ac:spMk id="11" creationId="{9BDDD04C-472D-2E47-2E51-78758F868F4A}"/>
          </ac:spMkLst>
        </pc:spChg>
      </pc:sldChg>
      <pc:sldChg chg="modSp mod">
        <pc:chgData name="Vigneshkumar M" userId="73729414-e6a2-4345-88af-06e83a6b7598" providerId="ADAL" clId="{41935439-0B99-4AF1-AE4F-2FC834712B62}" dt="2024-12-19T11:16:29.367" v="76" actId="123"/>
        <pc:sldMkLst>
          <pc:docMk/>
          <pc:sldMk cId="1238827742" sldId="284"/>
        </pc:sldMkLst>
        <pc:spChg chg="mod">
          <ac:chgData name="Vigneshkumar M" userId="73729414-e6a2-4345-88af-06e83a6b7598" providerId="ADAL" clId="{41935439-0B99-4AF1-AE4F-2FC834712B62}" dt="2024-12-19T11:16:29.367" v="76" actId="123"/>
          <ac:spMkLst>
            <pc:docMk/>
            <pc:sldMk cId="1238827742" sldId="284"/>
            <ac:spMk id="3" creationId="{A500218C-BABC-9255-81D8-9DD5A2395447}"/>
          </ac:spMkLst>
        </pc:spChg>
      </pc:sldChg>
      <pc:sldChg chg="modSp mod">
        <pc:chgData name="Vigneshkumar M" userId="73729414-e6a2-4345-88af-06e83a6b7598" providerId="ADAL" clId="{41935439-0B99-4AF1-AE4F-2FC834712B62}" dt="2024-12-19T11:16:13.395" v="75" actId="123"/>
        <pc:sldMkLst>
          <pc:docMk/>
          <pc:sldMk cId="185957403" sldId="286"/>
        </pc:sldMkLst>
        <pc:spChg chg="mod">
          <ac:chgData name="Vigneshkumar M" userId="73729414-e6a2-4345-88af-06e83a6b7598" providerId="ADAL" clId="{41935439-0B99-4AF1-AE4F-2FC834712B62}" dt="2024-12-19T11:16:13.395" v="75" actId="123"/>
          <ac:spMkLst>
            <pc:docMk/>
            <pc:sldMk cId="185957403" sldId="286"/>
            <ac:spMk id="3" creationId="{BE65C688-2BFF-B6A7-872B-BF03F40CE99C}"/>
          </ac:spMkLst>
        </pc:spChg>
      </pc:sldChg>
      <pc:sldChg chg="modSp mod">
        <pc:chgData name="Vigneshkumar M" userId="73729414-e6a2-4345-88af-06e83a6b7598" providerId="ADAL" clId="{41935439-0B99-4AF1-AE4F-2FC834712B62}" dt="2024-12-19T11:16:35.971" v="77" actId="123"/>
        <pc:sldMkLst>
          <pc:docMk/>
          <pc:sldMk cId="37381232" sldId="289"/>
        </pc:sldMkLst>
        <pc:spChg chg="mod">
          <ac:chgData name="Vigneshkumar M" userId="73729414-e6a2-4345-88af-06e83a6b7598" providerId="ADAL" clId="{41935439-0B99-4AF1-AE4F-2FC834712B62}" dt="2024-12-19T11:16:35.971" v="77" actId="123"/>
          <ac:spMkLst>
            <pc:docMk/>
            <pc:sldMk cId="37381232" sldId="289"/>
            <ac:spMk id="3" creationId="{10D6B535-8B93-D01E-E712-F9D5D74F8E9E}"/>
          </ac:spMkLst>
        </pc:spChg>
      </pc:sldChg>
      <pc:sldChg chg="modSp mod">
        <pc:chgData name="Vigneshkumar M" userId="73729414-e6a2-4345-88af-06e83a6b7598" providerId="ADAL" clId="{41935439-0B99-4AF1-AE4F-2FC834712B62}" dt="2024-12-19T11:15:57.863" v="72" actId="123"/>
        <pc:sldMkLst>
          <pc:docMk/>
          <pc:sldMk cId="2425111999" sldId="290"/>
        </pc:sldMkLst>
        <pc:spChg chg="mod">
          <ac:chgData name="Vigneshkumar M" userId="73729414-e6a2-4345-88af-06e83a6b7598" providerId="ADAL" clId="{41935439-0B99-4AF1-AE4F-2FC834712B62}" dt="2024-12-19T11:15:57.863" v="72" actId="123"/>
          <ac:spMkLst>
            <pc:docMk/>
            <pc:sldMk cId="2425111999" sldId="290"/>
            <ac:spMk id="3" creationId="{EB042B86-91CA-BF3F-CBF3-170F4C42C36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CEFCE-8889-446C-AFC7-81426282A2E0}" type="datetimeFigureOut">
              <a:rPr lang="en-IN" smtClean="0"/>
              <a:t>27-12-2024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E9457-A0D3-4E2F-A082-A40908AED565}" type="slidenum">
              <a:rPr lang="en-IN" smtClean="0"/>
              <a:t>‹#›</a:t>
            </a:fld>
            <a:endParaRPr lang="en-IN"/>
          </a:p>
        </p:txBody>
      </p:sp>
    </p:spTree>
    <p:extLst>
      <p:ext uri="{BB962C8B-B14F-4D97-AF65-F5344CB8AC3E}">
        <p14:creationId xmlns:p14="http://schemas.microsoft.com/office/powerpoint/2010/main" val="1916341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7D5E9457-A0D3-4E2F-A082-A40908AED565}" type="slidenum">
              <a:rPr lang="en-IN" smtClean="0"/>
              <a:t>4</a:t>
            </a:fld>
            <a:endParaRPr lang="en-IN"/>
          </a:p>
        </p:txBody>
      </p:sp>
    </p:spTree>
    <p:extLst>
      <p:ext uri="{BB962C8B-B14F-4D97-AF65-F5344CB8AC3E}">
        <p14:creationId xmlns:p14="http://schemas.microsoft.com/office/powerpoint/2010/main" val="353941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7325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151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335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193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459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228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243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034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522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892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74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12/27/2024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7193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1331"/>
        </a:solidFill>
        <a:effectLst/>
      </p:bgPr>
    </p:bg>
    <p:spTree>
      <p:nvGrpSpPr>
        <p:cNvPr id="1" name=""/>
        <p:cNvGrpSpPr/>
        <p:nvPr/>
      </p:nvGrpSpPr>
      <p:grpSpPr>
        <a:xfrm>
          <a:off x="0" y="0"/>
          <a:ext cx="0" cy="0"/>
          <a:chOff x="0" y="0"/>
          <a:chExt cx="0" cy="0"/>
        </a:xfrm>
      </p:grpSpPr>
      <p:grpSp>
        <p:nvGrpSpPr>
          <p:cNvPr id="2" name="Group 2"/>
          <p:cNvGrpSpPr/>
          <p:nvPr/>
        </p:nvGrpSpPr>
        <p:grpSpPr>
          <a:xfrm>
            <a:off x="6014381" y="0"/>
            <a:ext cx="6177619" cy="6858000"/>
            <a:chOff x="0" y="0"/>
            <a:chExt cx="12355239" cy="13716000"/>
          </a:xfrm>
        </p:grpSpPr>
        <p:pic>
          <p:nvPicPr>
            <p:cNvPr id="3" name="Picture 3"/>
            <p:cNvPicPr>
              <a:picLocks noChangeAspect="1"/>
            </p:cNvPicPr>
            <p:nvPr/>
          </p:nvPicPr>
          <p:blipFill>
            <a:blip r:embed="rId2"/>
            <a:srcRect l="11992" r="24502" b="6000"/>
            <a:stretch>
              <a:fillRect/>
            </a:stretch>
          </p:blipFill>
          <p:spPr>
            <a:xfrm>
              <a:off x="0" y="0"/>
              <a:ext cx="12355239" cy="13716000"/>
            </a:xfrm>
            <a:prstGeom prst="rect">
              <a:avLst/>
            </a:prstGeom>
          </p:spPr>
        </p:pic>
      </p:grpSp>
      <p:grpSp>
        <p:nvGrpSpPr>
          <p:cNvPr id="4" name="Group 4"/>
          <p:cNvGrpSpPr/>
          <p:nvPr/>
        </p:nvGrpSpPr>
        <p:grpSpPr>
          <a:xfrm>
            <a:off x="6011783" y="49470"/>
            <a:ext cx="6177619" cy="6831625"/>
            <a:chOff x="0" y="0"/>
            <a:chExt cx="2440541" cy="2698913"/>
          </a:xfrm>
        </p:grpSpPr>
        <p:sp>
          <p:nvSpPr>
            <p:cNvPr id="5" name="Freeform 5"/>
            <p:cNvSpPr/>
            <p:nvPr/>
          </p:nvSpPr>
          <p:spPr>
            <a:xfrm>
              <a:off x="0" y="0"/>
              <a:ext cx="2440541" cy="2698913"/>
            </a:xfrm>
            <a:custGeom>
              <a:avLst/>
              <a:gdLst/>
              <a:ahLst/>
              <a:cxnLst/>
              <a:rect l="l" t="t" r="r" b="b"/>
              <a:pathLst>
                <a:path w="2440541" h="2698913">
                  <a:moveTo>
                    <a:pt x="0" y="0"/>
                  </a:moveTo>
                  <a:lnTo>
                    <a:pt x="2440541" y="0"/>
                  </a:lnTo>
                  <a:lnTo>
                    <a:pt x="2440541" y="2698913"/>
                  </a:lnTo>
                  <a:lnTo>
                    <a:pt x="0" y="2698913"/>
                  </a:lnTo>
                  <a:close/>
                </a:path>
              </a:pathLst>
            </a:custGeom>
            <a:solidFill>
              <a:srgbClr val="000000">
                <a:alpha val="29804"/>
              </a:srgbClr>
            </a:solidFill>
          </p:spPr>
          <p:txBody>
            <a:bodyPr/>
            <a:lstStyle/>
            <a:p>
              <a:pPr defTabSz="609630"/>
              <a:endParaRPr lang="en-IN" sz="1200">
                <a:solidFill>
                  <a:prstClr val="black"/>
                </a:solidFill>
                <a:latin typeface="Calibri"/>
              </a:endParaRPr>
            </a:p>
          </p:txBody>
        </p:sp>
        <p:sp>
          <p:nvSpPr>
            <p:cNvPr id="6" name="TextBox 6"/>
            <p:cNvSpPr txBox="1"/>
            <p:nvPr/>
          </p:nvSpPr>
          <p:spPr>
            <a:xfrm>
              <a:off x="0" y="38100"/>
              <a:ext cx="812800" cy="774700"/>
            </a:xfrm>
            <a:prstGeom prst="rect">
              <a:avLst/>
            </a:prstGeom>
          </p:spPr>
          <p:txBody>
            <a:bodyPr lIns="33867" tIns="33867" rIns="33867" bIns="33867" rtlCol="0" anchor="ctr"/>
            <a:lstStyle/>
            <a:p>
              <a:pPr algn="ctr" defTabSz="609630">
                <a:lnSpc>
                  <a:spcPts val="1367"/>
                </a:lnSpc>
              </a:pPr>
              <a:endParaRPr sz="1200">
                <a:solidFill>
                  <a:prstClr val="black"/>
                </a:solidFill>
                <a:latin typeface="Calibri"/>
              </a:endParaRPr>
            </a:p>
          </p:txBody>
        </p:sp>
      </p:grpSp>
      <p:sp>
        <p:nvSpPr>
          <p:cNvPr id="7" name="AutoShape 7"/>
          <p:cNvSpPr/>
          <p:nvPr/>
        </p:nvSpPr>
        <p:spPr>
          <a:xfrm>
            <a:off x="249948" y="6162675"/>
            <a:ext cx="11692106" cy="0"/>
          </a:xfrm>
          <a:prstGeom prst="line">
            <a:avLst/>
          </a:prstGeom>
          <a:ln w="28575" cap="rnd">
            <a:solidFill>
              <a:srgbClr val="FFFFFF"/>
            </a:solidFill>
            <a:prstDash val="solid"/>
            <a:headEnd type="none" w="sm" len="sm"/>
            <a:tailEnd type="none" w="sm" len="sm"/>
          </a:ln>
        </p:spPr>
        <p:txBody>
          <a:bodyPr/>
          <a:lstStyle/>
          <a:p>
            <a:pPr defTabSz="609630"/>
            <a:endParaRPr lang="en-IN" sz="1200">
              <a:solidFill>
                <a:prstClr val="black"/>
              </a:solidFill>
              <a:latin typeface="Calibri"/>
            </a:endParaRPr>
          </a:p>
        </p:txBody>
      </p:sp>
      <p:sp>
        <p:nvSpPr>
          <p:cNvPr id="8" name="AutoShape 8"/>
          <p:cNvSpPr/>
          <p:nvPr/>
        </p:nvSpPr>
        <p:spPr>
          <a:xfrm>
            <a:off x="567160" y="2732320"/>
            <a:ext cx="5281505" cy="2"/>
          </a:xfrm>
          <a:prstGeom prst="line">
            <a:avLst/>
          </a:prstGeom>
          <a:ln w="104775" cap="rnd">
            <a:solidFill>
              <a:srgbClr val="FFFFFF"/>
            </a:solidFill>
            <a:prstDash val="solid"/>
            <a:headEnd type="none" w="sm" len="sm"/>
            <a:tailEnd type="none" w="sm" len="sm"/>
          </a:ln>
        </p:spPr>
        <p:txBody>
          <a:bodyPr/>
          <a:lstStyle/>
          <a:p>
            <a:pPr defTabSz="609630"/>
            <a:endParaRPr lang="en-US" sz="2333" b="1">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defTabSz="609630"/>
            <a:endParaRPr lang="en-IN" sz="2333" b="1">
              <a:solidFill>
                <a:prstClr val="black"/>
              </a:solidFill>
              <a:latin typeface="Aptos" panose="020B0004020202020204" pitchFamily="34" charset="0"/>
              <a:cs typeface="Times New Roman" panose="02020603050405020304" pitchFamily="18" charset="0"/>
            </a:endParaRPr>
          </a:p>
        </p:txBody>
      </p:sp>
      <p:sp>
        <p:nvSpPr>
          <p:cNvPr id="9" name="Freeform 9"/>
          <p:cNvSpPr/>
          <p:nvPr/>
        </p:nvSpPr>
        <p:spPr>
          <a:xfrm>
            <a:off x="7598708" y="26376"/>
            <a:ext cx="4407704" cy="826445"/>
          </a:xfrm>
          <a:custGeom>
            <a:avLst/>
            <a:gdLst/>
            <a:ahLst/>
            <a:cxnLst/>
            <a:rect l="l" t="t" r="r" b="b"/>
            <a:pathLst>
              <a:path w="6611556" h="1239667">
                <a:moveTo>
                  <a:pt x="0" y="0"/>
                </a:moveTo>
                <a:lnTo>
                  <a:pt x="6611556" y="0"/>
                </a:lnTo>
                <a:lnTo>
                  <a:pt x="6611556" y="1239667"/>
                </a:lnTo>
                <a:lnTo>
                  <a:pt x="0" y="1239667"/>
                </a:lnTo>
                <a:lnTo>
                  <a:pt x="0" y="0"/>
                </a:lnTo>
                <a:close/>
              </a:path>
            </a:pathLst>
          </a:custGeom>
          <a:blipFill>
            <a:blip r:embed="rId3"/>
            <a:stretch>
              <a:fillRect/>
            </a:stretch>
          </a:blipFill>
        </p:spPr>
        <p:txBody>
          <a:bodyPr/>
          <a:lstStyle/>
          <a:p>
            <a:pPr defTabSz="609630"/>
            <a:endParaRPr lang="en-IN" sz="1200">
              <a:solidFill>
                <a:prstClr val="black"/>
              </a:solidFill>
              <a:latin typeface="Calibri"/>
            </a:endParaRPr>
          </a:p>
        </p:txBody>
      </p:sp>
      <p:sp>
        <p:nvSpPr>
          <p:cNvPr id="10" name="TextBox 10"/>
          <p:cNvSpPr txBox="1"/>
          <p:nvPr/>
        </p:nvSpPr>
        <p:spPr>
          <a:xfrm>
            <a:off x="679765" y="1157257"/>
            <a:ext cx="4902200" cy="697563"/>
          </a:xfrm>
          <a:prstGeom prst="rect">
            <a:avLst/>
          </a:prstGeom>
        </p:spPr>
        <p:txBody>
          <a:bodyPr wrap="square" lIns="0" tIns="0" rIns="0" bIns="0" rtlCol="0" anchor="t">
            <a:spAutoFit/>
          </a:bodyPr>
          <a:lstStyle/>
          <a:p>
            <a:pPr defTabSz="609630">
              <a:lnSpc>
                <a:spcPts val="4954"/>
              </a:lnSpc>
            </a:pPr>
            <a:r>
              <a:rPr lang="en-US" sz="6400" dirty="0">
                <a:solidFill>
                  <a:prstClr val="white"/>
                </a:solidFill>
                <a:latin typeface="Calibri" panose="020F0502020204030204" pitchFamily="34" charset="0"/>
                <a:cs typeface="Calibri" panose="020F0502020204030204" pitchFamily="34" charset="0"/>
              </a:rPr>
              <a:t>Case Study</a:t>
            </a:r>
          </a:p>
        </p:txBody>
      </p:sp>
      <p:sp>
        <p:nvSpPr>
          <p:cNvPr id="11" name="TextBox 10">
            <a:extLst>
              <a:ext uri="{FF2B5EF4-FFF2-40B4-BE49-F238E27FC236}">
                <a16:creationId xmlns:a16="http://schemas.microsoft.com/office/drawing/2014/main" id="{9BDDD04C-472D-2E47-2E51-78758F868F4A}"/>
              </a:ext>
            </a:extLst>
          </p:cNvPr>
          <p:cNvSpPr txBox="1"/>
          <p:nvPr/>
        </p:nvSpPr>
        <p:spPr>
          <a:xfrm>
            <a:off x="304814" y="3024352"/>
            <a:ext cx="5625410" cy="3029997"/>
          </a:xfrm>
          <a:prstGeom prst="rect">
            <a:avLst/>
          </a:prstGeom>
          <a:noFill/>
        </p:spPr>
        <p:txBody>
          <a:bodyPr wrap="square" rtlCol="0">
            <a:spAutoFit/>
          </a:bodyPr>
          <a:lstStyle/>
          <a:p>
            <a:pPr>
              <a:lnSpc>
                <a:spcPct val="107000"/>
              </a:lnSpc>
              <a:spcAft>
                <a:spcPts val="533"/>
              </a:spcAft>
            </a:pPr>
            <a:r>
              <a:rPr lang="en-US" sz="3600" b="1" dirty="0">
                <a:solidFill>
                  <a:schemeClr val="bg1"/>
                </a:solidFill>
              </a:rPr>
              <a:t>Failure to account for bills in Xero due to overlooking pages within the supplied PDF, which contained a few suppliers' bills to process.</a:t>
            </a:r>
            <a:endParaRPr lang="en-IN" sz="3600" b="1" kern="100" dirty="0">
              <a:solidFill>
                <a:schemeClr val="bg1"/>
              </a:solidFill>
              <a:latin typeface="+mj-lt"/>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5054-0217-B1D9-36F5-4984070CDA9D}"/>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0B0B961C-CFFF-A5E3-B996-43C38E37EBCB}"/>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B45E1AB7-A984-8B3C-30E0-253B4010B3B7}"/>
              </a:ext>
            </a:extLst>
          </p:cNvPr>
          <p:cNvSpPr txBox="1"/>
          <p:nvPr/>
        </p:nvSpPr>
        <p:spPr>
          <a:xfrm>
            <a:off x="252656" y="6297062"/>
            <a:ext cx="3145995"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2901A574-9AA3-4C8D-1414-C0BC2BE67693}"/>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DC311A99-B1CD-CEB7-F4AF-5ABC3E3FAAE8}"/>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3A7434D-EAE0-4317-F330-C17928B35C30}"/>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B974B0DD-96FE-2FD6-D0B5-7ED64066F33D}"/>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B9AEED67-DA6C-F32F-E108-1D12B7A28D55}"/>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BFA94E3A-B67B-9C16-80C5-52E02FD390C7}"/>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B6B7C5A2-A27E-5CBF-BD0D-776B12CF1B50}"/>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6B77698-BF11-8523-344B-D6325EEDA413}"/>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9E12DDAB-E09D-5540-416F-A122109BEAE7}"/>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88B68570-E0A5-1495-CDEB-4E9871D3E1FF}"/>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10382100-616B-33DA-AAC9-B6446D1117A2}"/>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B0EDDC42-085E-E3A5-02E6-6163F1A1F4D7}"/>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779911FB-E69F-4254-FB45-B1C0097EE05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F34184DD-5C6F-A3B7-A0F1-3CC236147F8A}"/>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D22ECC19-038F-E2B1-38BD-CDF6A8463366}"/>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11A11F61-CC7E-400A-1AF1-8B61018978C4}"/>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474313CD-117E-4BB6-E3F8-1209950513FC}"/>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CB9AC41F-E97D-221A-1638-F8CA2D28FD33}"/>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4913AFE0-B093-7E74-C5CF-69E27C160E3E}"/>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8C08A316-DD5F-992A-2799-2F204558756A}"/>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A7DD5831-7563-22B7-16DE-CA77A1D1F6C6}"/>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9940B3E2-336B-746B-DBD0-C4B45E661EBD}"/>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B1932265-86FE-5336-B8CF-45265ACB2F10}"/>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BE65C688-2BFF-B6A7-872B-BF03F40CE99C}"/>
              </a:ext>
            </a:extLst>
          </p:cNvPr>
          <p:cNvSpPr txBox="1"/>
          <p:nvPr/>
        </p:nvSpPr>
        <p:spPr>
          <a:xfrm>
            <a:off x="323157" y="405149"/>
            <a:ext cx="10401077" cy="5317353"/>
          </a:xfrm>
          <a:prstGeom prst="rect">
            <a:avLst/>
          </a:prstGeom>
          <a:noFill/>
        </p:spPr>
        <p:txBody>
          <a:bodyPr wrap="square">
            <a:spAutoFit/>
          </a:bodyPr>
          <a:lstStyle/>
          <a:p>
            <a:pPr algn="just">
              <a:lnSpc>
                <a:spcPct val="107000"/>
              </a:lnSpc>
              <a:spcAft>
                <a:spcPts val="533"/>
              </a:spcAft>
            </a:pPr>
            <a:r>
              <a:rPr lang="en-IN" sz="2000" b="1" kern="100" dirty="0">
                <a:latin typeface="+mj-lt"/>
                <a:ea typeface="Aptos" panose="020B0004020202020204" pitchFamily="34" charset="0"/>
                <a:cs typeface="Times New Roman" panose="02020603050405020304" pitchFamily="18" charset="0"/>
              </a:rPr>
              <a:t>Background: </a:t>
            </a:r>
            <a:r>
              <a:rPr lang="en-IN" sz="2000" kern="100" dirty="0">
                <a:latin typeface="+mj-lt"/>
                <a:ea typeface="Aptos" panose="020B0004020202020204" pitchFamily="34" charset="0"/>
                <a:cs typeface="Times New Roman" panose="02020603050405020304" pitchFamily="18" charset="0"/>
              </a:rPr>
              <a:t> </a:t>
            </a:r>
            <a:r>
              <a:rPr lang="en-US" sz="2000" dirty="0">
                <a:latin typeface="+mj-lt"/>
              </a:rPr>
              <a:t>XYZ Ltd., </a:t>
            </a:r>
            <a:r>
              <a:rPr lang="en-IN" sz="2000" dirty="0"/>
              <a:t>an accounting firm </a:t>
            </a:r>
            <a:r>
              <a:rPr lang="en-US" sz="2000" dirty="0"/>
              <a:t>offers accounting, bookkeeping, and financial services to various businesses across the country. I am responsible for one of XYZ’s bookkeeping clients in the accommodation business sector</a:t>
            </a:r>
            <a:r>
              <a:rPr lang="en-US" sz="2000" dirty="0">
                <a:latin typeface="+mj-lt"/>
              </a:rPr>
              <a:t>.</a:t>
            </a:r>
            <a:r>
              <a:rPr lang="en-US" sz="2000" dirty="0"/>
              <a:t> During last week’s batch payment process, I encountered an issue with a bill attachment received via email. The attachment contained multiple pages and bills from various suppliers. I reviewed only the first two pages, and since the second page was blank, I mistakenly assumed it was a single-supplier bill and ignored the remaining pages in the attachment.</a:t>
            </a:r>
          </a:p>
          <a:p>
            <a:pPr algn="just">
              <a:lnSpc>
                <a:spcPct val="107000"/>
              </a:lnSpc>
              <a:spcAft>
                <a:spcPts val="533"/>
              </a:spcAft>
            </a:pPr>
            <a:endParaRPr lang="en-US" sz="2000" dirty="0"/>
          </a:p>
          <a:p>
            <a:r>
              <a:rPr lang="en-US" sz="2000" b="1" kern="100" dirty="0">
                <a:latin typeface="+mj-lt"/>
                <a:cs typeface="Times New Roman" panose="02020603050405020304" pitchFamily="18" charset="0"/>
              </a:rPr>
              <a:t>Problem: </a:t>
            </a:r>
            <a:r>
              <a:rPr lang="en-US" sz="2000" b="1" dirty="0"/>
              <a:t>Missing Bills Due to Overlooking Multi-Supplier Attachment In the last batch payment process</a:t>
            </a:r>
            <a:r>
              <a:rPr lang="en-US" sz="2000" dirty="0"/>
              <a:t>:</a:t>
            </a:r>
          </a:p>
          <a:p>
            <a:pPr algn="just">
              <a:buFont typeface="Arial" panose="020B0604020202020204" pitchFamily="34" charset="0"/>
              <a:buChar char="•"/>
            </a:pPr>
            <a:r>
              <a:rPr lang="en-US" sz="2000" dirty="0"/>
              <a:t>A multi-page bill attachment was partially reviewed.</a:t>
            </a:r>
          </a:p>
          <a:p>
            <a:pPr algn="just">
              <a:buFont typeface="Arial" panose="020B0604020202020204" pitchFamily="34" charset="0"/>
              <a:buChar char="•"/>
            </a:pPr>
            <a:r>
              <a:rPr lang="en-US" sz="2000" dirty="0"/>
              <a:t>Only the first page of the bill, which belonged to one supplier, was processed.</a:t>
            </a:r>
          </a:p>
          <a:p>
            <a:pPr algn="just">
              <a:buFont typeface="Arial" panose="020B0604020202020204" pitchFamily="34" charset="0"/>
              <a:buChar char="•"/>
            </a:pPr>
            <a:r>
              <a:rPr lang="en-US" sz="2000" dirty="0"/>
              <a:t>The remaining pages, containing bills for other suppliers, were overlooked.</a:t>
            </a:r>
          </a:p>
          <a:p>
            <a:pPr algn="just"/>
            <a:endParaRPr lang="en-US" sz="2000" dirty="0"/>
          </a:p>
          <a:p>
            <a:pPr algn="just"/>
            <a:r>
              <a:rPr lang="en-US" sz="2000" dirty="0"/>
              <a:t>This oversight led to multiple bills being excluded from the batch payment, despite being due.</a:t>
            </a:r>
          </a:p>
          <a:p>
            <a:endParaRPr lang="en-US" sz="2000" dirty="0">
              <a:latin typeface="+mj-lt"/>
            </a:endParaRPr>
          </a:p>
        </p:txBody>
      </p:sp>
    </p:spTree>
    <p:extLst>
      <p:ext uri="{BB962C8B-B14F-4D97-AF65-F5344CB8AC3E}">
        <p14:creationId xmlns:p14="http://schemas.microsoft.com/office/powerpoint/2010/main" val="185957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19"/>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p:cNvSpPr txBox="1"/>
          <p:nvPr/>
        </p:nvSpPr>
        <p:spPr>
          <a:xfrm>
            <a:off x="256961" y="6454917"/>
            <a:ext cx="2937651"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p:cNvGrpSpPr/>
          <p:nvPr/>
        </p:nvGrpSpPr>
        <p:grpSpPr>
          <a:xfrm>
            <a:off x="9909867" y="6298341"/>
            <a:ext cx="2025171" cy="313151"/>
            <a:chOff x="0" y="0"/>
            <a:chExt cx="4050341" cy="626301"/>
          </a:xfrm>
        </p:grpSpPr>
        <p:grpSp>
          <p:nvGrpSpPr>
            <p:cNvPr id="22" name="Group 22"/>
            <p:cNvGrpSpPr>
              <a:grpSpLocks noChangeAspect="1"/>
            </p:cNvGrpSpPr>
            <p:nvPr/>
          </p:nvGrpSpPr>
          <p:grpSpPr>
            <a:xfrm>
              <a:off x="0" y="0"/>
              <a:ext cx="2153113" cy="626301"/>
              <a:chOff x="0" y="0"/>
              <a:chExt cx="3796322" cy="1104290"/>
            </a:xfrm>
          </p:grpSpPr>
          <p:sp>
            <p:nvSpPr>
              <p:cNvPr id="23" name="Freeform 23"/>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p:cNvGrpSpPr>
              <a:grpSpLocks noChangeAspect="1"/>
            </p:cNvGrpSpPr>
            <p:nvPr/>
          </p:nvGrpSpPr>
          <p:grpSpPr>
            <a:xfrm>
              <a:off x="2163701" y="133412"/>
              <a:ext cx="1886640" cy="358613"/>
              <a:chOff x="0" y="0"/>
              <a:chExt cx="3326486" cy="632295"/>
            </a:xfrm>
          </p:grpSpPr>
          <p:sp>
            <p:nvSpPr>
              <p:cNvPr id="34" name="Freeform 34"/>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FA0CFB98-B01E-E942-224C-252EF31D54BC}"/>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A500218C-BABC-9255-81D8-9DD5A2395447}"/>
              </a:ext>
            </a:extLst>
          </p:cNvPr>
          <p:cNvSpPr txBox="1"/>
          <p:nvPr/>
        </p:nvSpPr>
        <p:spPr>
          <a:xfrm>
            <a:off x="508000" y="635002"/>
            <a:ext cx="9093200" cy="2862322"/>
          </a:xfrm>
          <a:prstGeom prst="rect">
            <a:avLst/>
          </a:prstGeom>
          <a:noFill/>
        </p:spPr>
        <p:txBody>
          <a:bodyPr wrap="square">
            <a:spAutoFit/>
          </a:bodyPr>
          <a:lstStyle/>
          <a:p>
            <a:r>
              <a:rPr lang="en-US" b="1" dirty="0"/>
              <a:t>Impact:</a:t>
            </a:r>
          </a:p>
          <a:p>
            <a:endParaRPr lang="en-US" dirty="0"/>
          </a:p>
          <a:p>
            <a:pPr algn="just">
              <a:buFont typeface="+mj-lt"/>
              <a:buAutoNum type="arabicPeriod"/>
            </a:pPr>
            <a:r>
              <a:rPr lang="en-US" b="1" dirty="0"/>
              <a:t>Delayed Payments:</a:t>
            </a:r>
            <a:r>
              <a:rPr lang="en-US" dirty="0"/>
              <a:t> Several suppliers did not receive their payments on time due to the missed bills.</a:t>
            </a:r>
          </a:p>
          <a:p>
            <a:pPr algn="just">
              <a:buFont typeface="+mj-lt"/>
              <a:buAutoNum type="arabicPeriod"/>
            </a:pPr>
            <a:endParaRPr lang="en-US" dirty="0"/>
          </a:p>
          <a:p>
            <a:pPr algn="just">
              <a:buFont typeface="+mj-lt"/>
              <a:buAutoNum type="arabicPeriod"/>
            </a:pPr>
            <a:r>
              <a:rPr lang="en-US" b="1" dirty="0"/>
              <a:t>Supplier Complaints:</a:t>
            </a:r>
            <a:r>
              <a:rPr lang="en-US" dirty="0"/>
              <a:t> The accommodation business client received complaints from suppliers about delayed payments, which strained their vendor relationships.</a:t>
            </a:r>
          </a:p>
          <a:p>
            <a:pPr algn="just">
              <a:buFont typeface="+mj-lt"/>
              <a:buAutoNum type="arabicPeriod"/>
            </a:pPr>
            <a:endParaRPr lang="en-US" dirty="0"/>
          </a:p>
          <a:p>
            <a:pPr algn="just">
              <a:buFont typeface="+mj-lt"/>
              <a:buAutoNum type="arabicPeriod"/>
            </a:pPr>
            <a:r>
              <a:rPr lang="en-US" b="1" dirty="0"/>
              <a:t>Workflow Disruption:</a:t>
            </a:r>
            <a:r>
              <a:rPr lang="en-US" dirty="0"/>
              <a:t> XYZ’s staff had to identify and process the missed bills separately, creating additional workload and inefficiency, due to Australia and India time gap. </a:t>
            </a:r>
          </a:p>
        </p:txBody>
      </p:sp>
    </p:spTree>
    <p:extLst>
      <p:ext uri="{BB962C8B-B14F-4D97-AF65-F5344CB8AC3E}">
        <p14:creationId xmlns:p14="http://schemas.microsoft.com/office/powerpoint/2010/main" val="1238827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43E83-C16B-C6C9-E7A1-ECF797B1FEEA}"/>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BC1F72C3-F3DE-C3DD-46A9-F54D5A81498D}"/>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8B7800FE-F952-8C16-000F-2F2D9DE8E10C}"/>
              </a:ext>
            </a:extLst>
          </p:cNvPr>
          <p:cNvSpPr txBox="1"/>
          <p:nvPr/>
        </p:nvSpPr>
        <p:spPr>
          <a:xfrm>
            <a:off x="256961" y="6454917"/>
            <a:ext cx="2845053"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4DE8026E-1D71-0C67-E61B-31DD0DDA5658}"/>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BD972E75-6211-2B23-11E1-08A23D1A36CD}"/>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FFEDD9E8-46CE-B248-422D-E8A9E3869210}"/>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6444824C-731D-624D-B7FD-71A5C61B4AFE}"/>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A8CA5DAC-5D14-5EE9-1854-978EBB39110D}"/>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2E5A6BA0-6AF3-8B97-02BB-C43A84457F2F}"/>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B9AEFC60-B91C-9751-8D33-A3662991AE43}"/>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B3FC600-E1D4-B29B-6421-BC1AD1C88891}"/>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B7018C68-0A87-B687-CC2D-56D818128C5A}"/>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E699AB65-885B-2777-2756-DDB9E75C992F}"/>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6D057CD6-47C7-0D2D-6B34-1E91DE454A1B}"/>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9DCDD25E-64B0-ECA3-9458-13C9CB1D5FC5}"/>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8F7F5505-DEF4-9A64-B736-95470C617F15}"/>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6EB3415F-312D-7BCD-EDC2-BFE22822C716}"/>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6C109C38-EF4D-6ACA-A29C-97F3DA4D1227}"/>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5C477EAF-38B0-A7FF-2BA7-7821F5579593}"/>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EBB4E4B9-938E-928D-CAB4-C7A579B56C0F}"/>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82E786F9-9CF9-BC38-9669-D8889AB5CD80}"/>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35F279E1-9223-A974-A02F-EAF986657CE4}"/>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8E04460E-A483-3D24-FE2C-279DBDDF3AF6}"/>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C14EBD6F-A27A-4307-AC56-A1BD7F7E74AB}"/>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E8238853-1978-75A8-F2E2-A10D26905583}"/>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1555570A-E09B-84F1-084B-B3DE283C724C}"/>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10D6B535-8B93-D01E-E712-F9D5D74F8E9E}"/>
              </a:ext>
            </a:extLst>
          </p:cNvPr>
          <p:cNvSpPr txBox="1"/>
          <p:nvPr/>
        </p:nvSpPr>
        <p:spPr>
          <a:xfrm>
            <a:off x="279344" y="605169"/>
            <a:ext cx="11743658" cy="4801314"/>
          </a:xfrm>
          <a:prstGeom prst="rect">
            <a:avLst/>
          </a:prstGeom>
          <a:noFill/>
        </p:spPr>
        <p:txBody>
          <a:bodyPr wrap="square">
            <a:spAutoFit/>
          </a:bodyPr>
          <a:lstStyle/>
          <a:p>
            <a:r>
              <a:rPr lang="en-US" b="1" dirty="0"/>
              <a:t>Solution: </a:t>
            </a:r>
          </a:p>
          <a:p>
            <a:r>
              <a:rPr lang="en-US" b="1" dirty="0"/>
              <a:t>Improving Bill Review and Processing Practices</a:t>
            </a:r>
          </a:p>
          <a:p>
            <a:endParaRPr lang="en-US" b="1" dirty="0"/>
          </a:p>
          <a:p>
            <a:pPr algn="just"/>
            <a:r>
              <a:rPr lang="en-US" dirty="0"/>
              <a:t>To resolve the issue, the following corrective actions were implemented:</a:t>
            </a:r>
          </a:p>
          <a:p>
            <a:pPr algn="just">
              <a:buFont typeface="+mj-lt"/>
              <a:buAutoNum type="arabicPeriod"/>
            </a:pPr>
            <a:r>
              <a:rPr lang="en-US" b="1" dirty="0"/>
              <a:t>Enhanced Review Process:</a:t>
            </a:r>
            <a:endParaRPr lang="en-US" dirty="0"/>
          </a:p>
          <a:p>
            <a:pPr marL="742950" lvl="1" indent="-285750" algn="just">
              <a:buFont typeface="+mj-lt"/>
              <a:buAutoNum type="arabicPeriod"/>
            </a:pPr>
            <a:r>
              <a:rPr lang="en-US" dirty="0"/>
              <a:t>Adopted a detailed bill verification process to ensure every page in an attachment is reviewed.</a:t>
            </a:r>
          </a:p>
          <a:p>
            <a:pPr marL="742950" lvl="1" indent="-285750" algn="just">
              <a:buFont typeface="+mj-lt"/>
              <a:buAutoNum type="arabicPeriod"/>
            </a:pPr>
            <a:r>
              <a:rPr lang="en-US" dirty="0"/>
              <a:t>Introduced a checklist for processing bills from the mailbox to avoid missing multi-supplier attachments.</a:t>
            </a:r>
          </a:p>
          <a:p>
            <a:pPr lvl="1" algn="just"/>
            <a:endParaRPr lang="en-US" dirty="0"/>
          </a:p>
          <a:p>
            <a:pPr algn="just">
              <a:buFont typeface="+mj-lt"/>
              <a:buAutoNum type="arabicPeriod"/>
            </a:pPr>
            <a:r>
              <a:rPr lang="en-US" b="1" dirty="0"/>
              <a:t>System Customization:</a:t>
            </a:r>
            <a:endParaRPr lang="en-US" dirty="0"/>
          </a:p>
          <a:p>
            <a:pPr marL="742950" lvl="1" indent="-285750" algn="just">
              <a:buFont typeface="+mj-lt"/>
              <a:buAutoNum type="arabicPeriod"/>
            </a:pPr>
            <a:r>
              <a:rPr lang="en-US" dirty="0"/>
              <a:t>Implemented document-splitting tools in the accounting software to detect and separate multi-supplier invoices automatically.</a:t>
            </a:r>
          </a:p>
          <a:p>
            <a:pPr lvl="1" algn="just"/>
            <a:endParaRPr lang="en-US" dirty="0"/>
          </a:p>
          <a:p>
            <a:pPr algn="just">
              <a:buFont typeface="+mj-lt"/>
              <a:buAutoNum type="arabicPeriod"/>
            </a:pPr>
            <a:r>
              <a:rPr lang="en-US" b="1" dirty="0"/>
              <a:t>Regular Feedback Review:</a:t>
            </a:r>
            <a:endParaRPr lang="en-US" dirty="0"/>
          </a:p>
          <a:p>
            <a:pPr marL="742950" lvl="1" indent="-285750" algn="just">
              <a:buFont typeface="+mj-lt"/>
              <a:buAutoNum type="arabicPeriod"/>
            </a:pPr>
            <a:r>
              <a:rPr lang="en-US" dirty="0"/>
              <a:t>Incorporated client feedback into a weekly review to address recurring issues and refine processes.</a:t>
            </a:r>
          </a:p>
          <a:p>
            <a:pPr lvl="1" algn="just"/>
            <a:endParaRPr lang="en-US" dirty="0"/>
          </a:p>
          <a:p>
            <a:pPr algn="just">
              <a:buFont typeface="+mj-lt"/>
              <a:buAutoNum type="arabicPeriod"/>
            </a:pPr>
            <a:r>
              <a:rPr lang="en-US" b="1" dirty="0"/>
              <a:t>Improved Staff Training:</a:t>
            </a:r>
            <a:endParaRPr lang="en-US" dirty="0"/>
          </a:p>
          <a:p>
            <a:pPr marL="742950" lvl="1" indent="-285750" algn="just">
              <a:buFont typeface="+mj-lt"/>
              <a:buAutoNum type="arabicPeriod"/>
            </a:pPr>
            <a:r>
              <a:rPr lang="en-US" dirty="0"/>
              <a:t>Conducted training sessions on managing large attachments and identifying hidden pages or multi-supplier invoices.</a:t>
            </a:r>
          </a:p>
        </p:txBody>
      </p:sp>
    </p:spTree>
    <p:extLst>
      <p:ext uri="{BB962C8B-B14F-4D97-AF65-F5344CB8AC3E}">
        <p14:creationId xmlns:p14="http://schemas.microsoft.com/office/powerpoint/2010/main" val="37381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BBF2C-D962-F175-7AA0-64DC6032C186}"/>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E4889249-8355-F0FC-938E-269560D030D1}"/>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BDC564DB-8752-EBAF-5FBF-5AE059134E3A}"/>
              </a:ext>
            </a:extLst>
          </p:cNvPr>
          <p:cNvSpPr txBox="1"/>
          <p:nvPr/>
        </p:nvSpPr>
        <p:spPr>
          <a:xfrm>
            <a:off x="256961" y="6454917"/>
            <a:ext cx="3053397"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ECB0A431-04FD-C979-3E8F-2D8AE087D04E}"/>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0ACD8B6F-D867-A1F5-EBE0-812828ABF75A}"/>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EB92DD1D-FEE1-9E2B-1789-28D94807DCC9}"/>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4CF5C509-6304-6357-39FD-7E99AED60155}"/>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174C2A96-D8B0-0697-B0B7-BB6429BC344E}"/>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029B0CBB-6301-B47D-94A2-425C8EEA158C}"/>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F6EE1F62-DF25-B81C-E707-EF0D54C0171C}"/>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42E4E9D1-70FE-9A1D-8CC5-CDD2FB07E06D}"/>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47FF0896-02E1-725A-4E4D-9898B02108B3}"/>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4A177D15-857A-2AF2-8610-228EED0A0FAB}"/>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544C1C8A-E802-6939-F0E7-5479439A8AEC}"/>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04EA7D96-DB44-1531-EAC2-EF6692C482FF}"/>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483234E0-E2CB-EC60-1F0E-2CDFF6E1B08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074DA787-A89D-5FED-206A-3FCB96CEB000}"/>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2E45B278-BC14-D71E-4DC3-4659A1CF9F85}"/>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61ED9B63-BDE9-DF16-24F2-57E8149BFA64}"/>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2671D4E7-C4D0-5151-CB59-6A85554A1E41}"/>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00D5C2A5-308D-3A28-9409-FCFBC9C53EA1}"/>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F64E5D00-691F-89C8-60F6-96CC01744CB6}"/>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5D3B8BC2-BCA8-5430-6401-E39840E470E5}"/>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C0B8C832-E21B-F61D-4DD2-CAA028FEBEF1}"/>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656D1807-37B4-A803-81A5-EBA8909B364F}"/>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F7061407-3E45-D59A-467C-B9F5B6FA20E6}"/>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EB042B86-91CA-BF3F-CBF3-170F4C42C368}"/>
              </a:ext>
            </a:extLst>
          </p:cNvPr>
          <p:cNvSpPr txBox="1"/>
          <p:nvPr/>
        </p:nvSpPr>
        <p:spPr>
          <a:xfrm>
            <a:off x="220790" y="472125"/>
            <a:ext cx="11697159" cy="6463308"/>
          </a:xfrm>
          <a:prstGeom prst="rect">
            <a:avLst/>
          </a:prstGeom>
          <a:noFill/>
        </p:spPr>
        <p:txBody>
          <a:bodyPr wrap="square">
            <a:spAutoFit/>
          </a:bodyPr>
          <a:lstStyle/>
          <a:p>
            <a:r>
              <a:rPr lang="en-US" b="1" dirty="0"/>
              <a:t>Results:</a:t>
            </a:r>
          </a:p>
          <a:p>
            <a:pPr algn="just">
              <a:buFont typeface="+mj-lt"/>
              <a:buAutoNum type="arabicPeriod"/>
            </a:pPr>
            <a:r>
              <a:rPr lang="en-US" b="1" dirty="0"/>
              <a:t>Timely Payments:</a:t>
            </a:r>
            <a:r>
              <a:rPr lang="en-US" dirty="0"/>
              <a:t> Implementing the enhanced review process ensured no invoices were missed, enabling timely payments.</a:t>
            </a:r>
          </a:p>
          <a:p>
            <a:pPr algn="just">
              <a:buFont typeface="+mj-lt"/>
              <a:buAutoNum type="arabicPeriod"/>
            </a:pPr>
            <a:endParaRPr lang="en-US" dirty="0"/>
          </a:p>
          <a:p>
            <a:pPr algn="just">
              <a:buFont typeface="+mj-lt"/>
              <a:buAutoNum type="arabicPeriod"/>
            </a:pPr>
            <a:r>
              <a:rPr lang="en-US" b="1" dirty="0"/>
              <a:t>Improved Accuracy:</a:t>
            </a:r>
            <a:r>
              <a:rPr lang="en-US" dirty="0"/>
              <a:t> The detailed checklist and training improved accuracy in bill processing.</a:t>
            </a:r>
          </a:p>
          <a:p>
            <a:pPr algn="just"/>
            <a:endParaRPr lang="en-US" dirty="0"/>
          </a:p>
          <a:p>
            <a:pPr algn="just"/>
            <a:r>
              <a:rPr lang="en-US" b="1" dirty="0"/>
              <a:t>3. Better Client Satisfaction:</a:t>
            </a:r>
            <a:r>
              <a:rPr lang="en-US" dirty="0"/>
              <a:t> Addressing the issue promptly and effectively restored client confidence in the process.</a:t>
            </a:r>
          </a:p>
          <a:p>
            <a:pPr algn="just"/>
            <a:endParaRPr lang="en-US" dirty="0"/>
          </a:p>
          <a:p>
            <a:pPr algn="just"/>
            <a:r>
              <a:rPr lang="en-US" b="1" dirty="0"/>
              <a:t>Conclusion:</a:t>
            </a:r>
          </a:p>
          <a:p>
            <a:pPr algn="just"/>
            <a:r>
              <a:rPr lang="en-US" dirty="0"/>
              <a:t>The issue of missing bills during batch payment processing was caused by overlooking a multi-supplier bill attachment. By enhancing the review process, leveraging technology, and improving staff training, we resolved the issue effectively. This case highlights the importance of thorough verification and attention to detail in bookkeeping processes to prevent similar errors.</a:t>
            </a:r>
          </a:p>
          <a:p>
            <a:pPr algn="just"/>
            <a:endParaRPr lang="en-US" dirty="0"/>
          </a:p>
          <a:p>
            <a:pPr algn="just"/>
            <a:r>
              <a:rPr lang="en-US" b="1" i="1" dirty="0"/>
              <a:t>Tips for Future Prevention:</a:t>
            </a:r>
            <a:endParaRPr lang="en-US" b="1" dirty="0"/>
          </a:p>
          <a:p>
            <a:pPr algn="just">
              <a:buFont typeface="+mj-lt"/>
              <a:buAutoNum type="arabicPeriod"/>
            </a:pPr>
            <a:r>
              <a:rPr lang="en-US" dirty="0"/>
              <a:t>Always review all pages of bill attachments.</a:t>
            </a:r>
          </a:p>
          <a:p>
            <a:pPr algn="just">
              <a:buFont typeface="+mj-lt"/>
              <a:buAutoNum type="arabicPeriod"/>
            </a:pPr>
            <a:r>
              <a:rPr lang="en-US" dirty="0"/>
              <a:t>Use tools to detect and separate multi-supplier invoices automatically.</a:t>
            </a:r>
          </a:p>
          <a:p>
            <a:pPr algn="just">
              <a:buFont typeface="+mj-lt"/>
              <a:buAutoNum type="arabicPeriod"/>
            </a:pPr>
            <a:r>
              <a:rPr lang="en-US" dirty="0"/>
              <a:t>Maintain a checklist for processing bills to ensure no steps are missed.</a:t>
            </a:r>
          </a:p>
          <a:p>
            <a:pPr algn="just">
              <a:buFont typeface="+mj-lt"/>
              <a:buAutoNum type="arabicPeriod"/>
            </a:pPr>
            <a:r>
              <a:rPr lang="en-US" dirty="0"/>
              <a:t>Seek clarification from the client when in doubt about bill attachments.</a:t>
            </a:r>
          </a:p>
          <a:p>
            <a:pPr algn="just">
              <a:buFont typeface="+mj-lt"/>
              <a:buAutoNum type="arabicPeriod"/>
            </a:pPr>
            <a:r>
              <a:rPr lang="en-US" dirty="0"/>
              <a:t>Regularly incorporate client feedback to improve processes.</a:t>
            </a:r>
          </a:p>
          <a:p>
            <a:endParaRPr lang="en-US" dirty="0"/>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42511199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a4eee2-9076-45d6-9435-7f2e007fdef3">
      <Terms xmlns="http://schemas.microsoft.com/office/infopath/2007/PartnerControls"/>
    </lcf76f155ced4ddcb4097134ff3c332f>
    <TaxCatchAll xmlns="fc8b07a8-bae3-420f-b25f-52fee5025ad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969315D21C234E93AA6A18AF4E53D1" ma:contentTypeVersion="15" ma:contentTypeDescription="Create a new document." ma:contentTypeScope="" ma:versionID="0227bb24fe75f273cf8b84bc13b8ad5c">
  <xsd:schema xmlns:xsd="http://www.w3.org/2001/XMLSchema" xmlns:xs="http://www.w3.org/2001/XMLSchema" xmlns:p="http://schemas.microsoft.com/office/2006/metadata/properties" xmlns:ns2="a7a4eee2-9076-45d6-9435-7f2e007fdef3" xmlns:ns3="fc8b07a8-bae3-420f-b25f-52fee5025ad7" targetNamespace="http://schemas.microsoft.com/office/2006/metadata/properties" ma:root="true" ma:fieldsID="6337345c56788196341682dadc7bd5d5" ns2:_="" ns3:_="">
    <xsd:import namespace="a7a4eee2-9076-45d6-9435-7f2e007fdef3"/>
    <xsd:import namespace="fc8b07a8-bae3-420f-b25f-52fee5025a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4eee2-9076-45d6-9435-7f2e007fd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24216ff-221f-40cb-8c3e-8bbc99deaa4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b07a8-bae3-420f-b25f-52fee5025ad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156f8df-1add-4ae5-9867-530cd44360d1}" ma:internalName="TaxCatchAll" ma:showField="CatchAllData" ma:web="fc8b07a8-bae3-420f-b25f-52fee5025a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EF2C40-AF99-4DAD-8B4B-BDA5E92F2952}">
  <ds:schemaRefs>
    <ds:schemaRef ds:uri="http://schemas.microsoft.com/sharepoint/v3/contenttype/forms"/>
  </ds:schemaRefs>
</ds:datastoreItem>
</file>

<file path=customXml/itemProps2.xml><?xml version="1.0" encoding="utf-8"?>
<ds:datastoreItem xmlns:ds="http://schemas.openxmlformats.org/officeDocument/2006/customXml" ds:itemID="{637CBBC8-8657-4BF6-A345-3FA63453C012}">
  <ds:schemaRefs>
    <ds:schemaRef ds:uri="a7a4eee2-9076-45d6-9435-7f2e007fdef3"/>
    <ds:schemaRef ds:uri="fc8b07a8-bae3-420f-b25f-52fee5025ad7"/>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2D83C00-73C0-4CFF-9F31-7722C887D21A}">
  <ds:schemaRefs>
    <ds:schemaRef ds:uri="a7a4eee2-9076-45d6-9435-7f2e007fdef3"/>
    <ds:schemaRef ds:uri="fc8b07a8-bae3-420f-b25f-52fee5025a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20</TotalTime>
  <Words>591</Words>
  <Application>Microsoft Office PowerPoint</Application>
  <PresentationFormat>Widescreen</PresentationFormat>
  <Paragraphs>55</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Arial</vt:lpstr>
      <vt:lpstr>Calibri</vt:lpstr>
      <vt:lpstr>Calibri (MS)</vt:lpstr>
      <vt:lpstr>1_Office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Charan Balaji</dc:creator>
  <cp:lastModifiedBy>Vigneshkumar M</cp:lastModifiedBy>
  <cp:revision>1</cp:revision>
  <dcterms:created xsi:type="dcterms:W3CDTF">2024-12-03T08:46:03Z</dcterms:created>
  <dcterms:modified xsi:type="dcterms:W3CDTF">2024-12-27T06:30:42Z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0x01010081969315D21C234E93AA6A18AF4E53D1</vt:lpwstr>
  </property>
  <property fmtid="{D5CDD505-2E9C-101B-9397-08002B2CF9AE}" pid="3" name="MediaServiceImageTags">
    <vt:lpwstr/>
  </property>
</Properties>
</file>