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477" r:id="rId2"/>
    <p:sldId id="487" r:id="rId3"/>
    <p:sldId id="506" r:id="rId4"/>
    <p:sldId id="508" r:id="rId5"/>
    <p:sldId id="507" r:id="rId6"/>
    <p:sldId id="497" r:id="rId7"/>
    <p:sldId id="498" r:id="rId8"/>
    <p:sldId id="505" r:id="rId9"/>
    <p:sldId id="499" r:id="rId10"/>
    <p:sldId id="500" r:id="rId11"/>
    <p:sldId id="501" r:id="rId12"/>
    <p:sldId id="502" r:id="rId13"/>
    <p:sldId id="503" r:id="rId14"/>
    <p:sldId id="504" r:id="rId15"/>
    <p:sldId id="509" r:id="rId16"/>
    <p:sldId id="510" r:id="rId17"/>
    <p:sldId id="511" r:id="rId18"/>
    <p:sldId id="49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1331"/>
    <a:srgbClr val="7B0728"/>
    <a:srgbClr val="620620"/>
    <a:srgbClr val="9E0A34"/>
    <a:srgbClr val="EDD2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8" autoAdjust="0"/>
    <p:restoredTop sz="89602" autoAdjust="0"/>
  </p:normalViewPr>
  <p:slideViewPr>
    <p:cSldViewPr snapToGrid="0">
      <p:cViewPr varScale="1">
        <p:scale>
          <a:sx n="70" d="100"/>
          <a:sy n="70" d="100"/>
        </p:scale>
        <p:origin x="8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7EEB8D-BC5A-4B1C-BFC6-F16382C73F8F}"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9ADE9-A39F-4D84-AEEB-0DC58A5A5349}" type="slidenum">
              <a:rPr lang="en-US" smtClean="0"/>
              <a:t>‹#›</a:t>
            </a:fld>
            <a:endParaRPr lang="en-US"/>
          </a:p>
        </p:txBody>
      </p:sp>
    </p:spTree>
    <p:extLst>
      <p:ext uri="{BB962C8B-B14F-4D97-AF65-F5344CB8AC3E}">
        <p14:creationId xmlns:p14="http://schemas.microsoft.com/office/powerpoint/2010/main" val="4210353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2CDA12-3AAC-4B03-B484-0AE1326AAE00}" type="slidenum">
              <a:rPr lang="en-IN" smtClean="0"/>
              <a:t>1</a:t>
            </a:fld>
            <a:endParaRPr lang="en-IN"/>
          </a:p>
        </p:txBody>
      </p:sp>
    </p:spTree>
    <p:extLst>
      <p:ext uri="{BB962C8B-B14F-4D97-AF65-F5344CB8AC3E}">
        <p14:creationId xmlns:p14="http://schemas.microsoft.com/office/powerpoint/2010/main" val="2776379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2</a:t>
            </a:fld>
            <a:endParaRPr lang="en-US"/>
          </a:p>
        </p:txBody>
      </p:sp>
    </p:spTree>
    <p:extLst>
      <p:ext uri="{BB962C8B-B14F-4D97-AF65-F5344CB8AC3E}">
        <p14:creationId xmlns:p14="http://schemas.microsoft.com/office/powerpoint/2010/main" val="590917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5F3C7-4F68-AE2D-4922-3E0BC77CB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A403A-5293-5D0F-35BE-ACB99534DF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90ED8-3C55-22F0-84DC-07C3A8BE57D2}"/>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31E95AA-FAA9-245A-F5D5-784BC74C08C5}"/>
              </a:ext>
            </a:extLst>
          </p:cNvPr>
          <p:cNvSpPr>
            <a:spLocks noGrp="1"/>
          </p:cNvSpPr>
          <p:nvPr>
            <p:ph type="sldNum" sz="quarter" idx="5"/>
          </p:nvPr>
        </p:nvSpPr>
        <p:spPr/>
        <p:txBody>
          <a:bodyPr/>
          <a:lstStyle/>
          <a:p>
            <a:fld id="{1509ADE9-A39F-4D84-AEEB-0DC58A5A5349}" type="slidenum">
              <a:rPr lang="en-US" smtClean="0"/>
              <a:t>3</a:t>
            </a:fld>
            <a:endParaRPr lang="en-US"/>
          </a:p>
        </p:txBody>
      </p:sp>
    </p:spTree>
    <p:extLst>
      <p:ext uri="{BB962C8B-B14F-4D97-AF65-F5344CB8AC3E}">
        <p14:creationId xmlns:p14="http://schemas.microsoft.com/office/powerpoint/2010/main" val="1996017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98C3E-6540-77CF-17CE-DDC42DA477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CDBF0-9326-AA42-1C60-44DE994ABC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C2224-AEAC-6909-DFF1-11867400BEC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828D0F4D-A7F9-42A5-AFCF-8FF15063A4C4}"/>
              </a:ext>
            </a:extLst>
          </p:cNvPr>
          <p:cNvSpPr>
            <a:spLocks noGrp="1"/>
          </p:cNvSpPr>
          <p:nvPr>
            <p:ph type="sldNum" sz="quarter" idx="5"/>
          </p:nvPr>
        </p:nvSpPr>
        <p:spPr/>
        <p:txBody>
          <a:bodyPr/>
          <a:lstStyle/>
          <a:p>
            <a:fld id="{1509ADE9-A39F-4D84-AEEB-0DC58A5A5349}" type="slidenum">
              <a:rPr lang="en-US" smtClean="0"/>
              <a:t>4</a:t>
            </a:fld>
            <a:endParaRPr lang="en-US"/>
          </a:p>
        </p:txBody>
      </p:sp>
    </p:spTree>
    <p:extLst>
      <p:ext uri="{BB962C8B-B14F-4D97-AF65-F5344CB8AC3E}">
        <p14:creationId xmlns:p14="http://schemas.microsoft.com/office/powerpoint/2010/main" val="415478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AFDA7-6584-A490-A46A-30495CB68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7DDAA-54D2-57DC-EBC4-1BB2A6255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966FD-9C13-7A34-663B-D8419D300BA2}"/>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832F56AC-1069-9BFD-D033-81C7C8B71BD7}"/>
              </a:ext>
            </a:extLst>
          </p:cNvPr>
          <p:cNvSpPr>
            <a:spLocks noGrp="1"/>
          </p:cNvSpPr>
          <p:nvPr>
            <p:ph type="sldNum" sz="quarter" idx="5"/>
          </p:nvPr>
        </p:nvSpPr>
        <p:spPr/>
        <p:txBody>
          <a:bodyPr/>
          <a:lstStyle/>
          <a:p>
            <a:fld id="{1509ADE9-A39F-4D84-AEEB-0DC58A5A5349}" type="slidenum">
              <a:rPr lang="en-US" smtClean="0"/>
              <a:t>5</a:t>
            </a:fld>
            <a:endParaRPr lang="en-US"/>
          </a:p>
        </p:txBody>
      </p:sp>
    </p:spTree>
    <p:extLst>
      <p:ext uri="{BB962C8B-B14F-4D97-AF65-F5344CB8AC3E}">
        <p14:creationId xmlns:p14="http://schemas.microsoft.com/office/powerpoint/2010/main" val="3854837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6</a:t>
            </a:fld>
            <a:endParaRPr lang="en-US"/>
          </a:p>
        </p:txBody>
      </p:sp>
    </p:spTree>
    <p:extLst>
      <p:ext uri="{BB962C8B-B14F-4D97-AF65-F5344CB8AC3E}">
        <p14:creationId xmlns:p14="http://schemas.microsoft.com/office/powerpoint/2010/main" val="295010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7</a:t>
            </a:fld>
            <a:endParaRPr lang="en-US"/>
          </a:p>
        </p:txBody>
      </p:sp>
    </p:spTree>
    <p:extLst>
      <p:ext uri="{BB962C8B-B14F-4D97-AF65-F5344CB8AC3E}">
        <p14:creationId xmlns:p14="http://schemas.microsoft.com/office/powerpoint/2010/main" val="423445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8</a:t>
            </a:fld>
            <a:endParaRPr lang="en-US"/>
          </a:p>
        </p:txBody>
      </p:sp>
    </p:spTree>
    <p:extLst>
      <p:ext uri="{BB962C8B-B14F-4D97-AF65-F5344CB8AC3E}">
        <p14:creationId xmlns:p14="http://schemas.microsoft.com/office/powerpoint/2010/main" val="1796924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9</a:t>
            </a:fld>
            <a:endParaRPr lang="en-US"/>
          </a:p>
        </p:txBody>
      </p:sp>
    </p:spTree>
    <p:extLst>
      <p:ext uri="{BB962C8B-B14F-4D97-AF65-F5344CB8AC3E}">
        <p14:creationId xmlns:p14="http://schemas.microsoft.com/office/powerpoint/2010/main" val="3214306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10</a:t>
            </a:fld>
            <a:endParaRPr lang="en-US"/>
          </a:p>
        </p:txBody>
      </p:sp>
    </p:spTree>
    <p:extLst>
      <p:ext uri="{BB962C8B-B14F-4D97-AF65-F5344CB8AC3E}">
        <p14:creationId xmlns:p14="http://schemas.microsoft.com/office/powerpoint/2010/main" val="476881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11</a:t>
            </a:fld>
            <a:endParaRPr lang="en-US"/>
          </a:p>
        </p:txBody>
      </p:sp>
    </p:spTree>
    <p:extLst>
      <p:ext uri="{BB962C8B-B14F-4D97-AF65-F5344CB8AC3E}">
        <p14:creationId xmlns:p14="http://schemas.microsoft.com/office/powerpoint/2010/main" val="532023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12</a:t>
            </a:fld>
            <a:endParaRPr lang="en-US"/>
          </a:p>
        </p:txBody>
      </p:sp>
    </p:spTree>
    <p:extLst>
      <p:ext uri="{BB962C8B-B14F-4D97-AF65-F5344CB8AC3E}">
        <p14:creationId xmlns:p14="http://schemas.microsoft.com/office/powerpoint/2010/main" val="1304393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13</a:t>
            </a:fld>
            <a:endParaRPr lang="en-US"/>
          </a:p>
        </p:txBody>
      </p:sp>
    </p:spTree>
    <p:extLst>
      <p:ext uri="{BB962C8B-B14F-4D97-AF65-F5344CB8AC3E}">
        <p14:creationId xmlns:p14="http://schemas.microsoft.com/office/powerpoint/2010/main" val="669951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14</a:t>
            </a:fld>
            <a:endParaRPr lang="en-US"/>
          </a:p>
        </p:txBody>
      </p:sp>
    </p:spTree>
    <p:extLst>
      <p:ext uri="{BB962C8B-B14F-4D97-AF65-F5344CB8AC3E}">
        <p14:creationId xmlns:p14="http://schemas.microsoft.com/office/powerpoint/2010/main" val="588684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1CE18-ABED-9DE0-ABD4-B25A2D0B9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B4EF2-B4FC-9CE7-C12B-D3FD83710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BC26-894B-D017-61E9-64C40BC1ABC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02F9308-2F23-5EA3-BBBC-A899FFD2F07F}"/>
              </a:ext>
            </a:extLst>
          </p:cNvPr>
          <p:cNvSpPr>
            <a:spLocks noGrp="1"/>
          </p:cNvSpPr>
          <p:nvPr>
            <p:ph type="sldNum" sz="quarter" idx="5"/>
          </p:nvPr>
        </p:nvSpPr>
        <p:spPr/>
        <p:txBody>
          <a:bodyPr/>
          <a:lstStyle/>
          <a:p>
            <a:fld id="{1509ADE9-A39F-4D84-AEEB-0DC58A5A5349}" type="slidenum">
              <a:rPr lang="en-US" smtClean="0"/>
              <a:t>15</a:t>
            </a:fld>
            <a:endParaRPr lang="en-US"/>
          </a:p>
        </p:txBody>
      </p:sp>
    </p:spTree>
    <p:extLst>
      <p:ext uri="{BB962C8B-B14F-4D97-AF65-F5344CB8AC3E}">
        <p14:creationId xmlns:p14="http://schemas.microsoft.com/office/powerpoint/2010/main" val="869420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61D81-39BF-CBDE-0C2A-ED23460E0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24463-15EF-FF34-0F25-8B926630F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914DF-08E3-EC48-0936-453176ACAE3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C737626-BE41-198F-8C2D-E2BA68D3873F}"/>
              </a:ext>
            </a:extLst>
          </p:cNvPr>
          <p:cNvSpPr>
            <a:spLocks noGrp="1"/>
          </p:cNvSpPr>
          <p:nvPr>
            <p:ph type="sldNum" sz="quarter" idx="5"/>
          </p:nvPr>
        </p:nvSpPr>
        <p:spPr/>
        <p:txBody>
          <a:bodyPr/>
          <a:lstStyle/>
          <a:p>
            <a:fld id="{1509ADE9-A39F-4D84-AEEB-0DC58A5A5349}" type="slidenum">
              <a:rPr lang="en-US" smtClean="0"/>
              <a:t>16</a:t>
            </a:fld>
            <a:endParaRPr lang="en-US"/>
          </a:p>
        </p:txBody>
      </p:sp>
    </p:spTree>
    <p:extLst>
      <p:ext uri="{BB962C8B-B14F-4D97-AF65-F5344CB8AC3E}">
        <p14:creationId xmlns:p14="http://schemas.microsoft.com/office/powerpoint/2010/main" val="3421723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067FF-1CA7-A108-1481-527493996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58071-4DD9-175F-E38E-6F0243B8D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96473-E22D-478E-7D04-05DE042FDCA2}"/>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3740559-3ED7-9636-07A5-F94DD723F118}"/>
              </a:ext>
            </a:extLst>
          </p:cNvPr>
          <p:cNvSpPr>
            <a:spLocks noGrp="1"/>
          </p:cNvSpPr>
          <p:nvPr>
            <p:ph type="sldNum" sz="quarter" idx="5"/>
          </p:nvPr>
        </p:nvSpPr>
        <p:spPr/>
        <p:txBody>
          <a:bodyPr/>
          <a:lstStyle/>
          <a:p>
            <a:fld id="{1509ADE9-A39F-4D84-AEEB-0DC58A5A5349}" type="slidenum">
              <a:rPr lang="en-US" smtClean="0"/>
              <a:t>17</a:t>
            </a:fld>
            <a:endParaRPr lang="en-US"/>
          </a:p>
        </p:txBody>
      </p:sp>
    </p:spTree>
    <p:extLst>
      <p:ext uri="{BB962C8B-B14F-4D97-AF65-F5344CB8AC3E}">
        <p14:creationId xmlns:p14="http://schemas.microsoft.com/office/powerpoint/2010/main" val="1430807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09ADE9-A39F-4D84-AEEB-0DC58A5A5349}" type="slidenum">
              <a:rPr lang="en-US" smtClean="0"/>
              <a:t>18</a:t>
            </a:fld>
            <a:endParaRPr lang="en-US"/>
          </a:p>
        </p:txBody>
      </p:sp>
    </p:spTree>
    <p:extLst>
      <p:ext uri="{BB962C8B-B14F-4D97-AF65-F5344CB8AC3E}">
        <p14:creationId xmlns:p14="http://schemas.microsoft.com/office/powerpoint/2010/main" val="548590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4B21EF0-A726-4679-8C2E-BD043D691AF7}"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2308381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B21EF0-A726-4679-8C2E-BD043D691AF7}"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392598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B21EF0-A726-4679-8C2E-BD043D691AF7}"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401370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B21EF0-A726-4679-8C2E-BD043D691AF7}"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612794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B21EF0-A726-4679-8C2E-BD043D691AF7}"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334473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B21EF0-A726-4679-8C2E-BD043D691AF7}"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3755259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21EF0-A726-4679-8C2E-BD043D691AF7}"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499644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B21EF0-A726-4679-8C2E-BD043D691AF7}"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2474816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B21EF0-A726-4679-8C2E-BD043D691AF7}"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2159568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B21EF0-A726-4679-8C2E-BD043D691AF7}"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318297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B21EF0-A726-4679-8C2E-BD043D691AF7}"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054603-A69A-4885-B25B-CDBD58947F65}" type="slidenum">
              <a:rPr lang="en-US" smtClean="0"/>
              <a:t>‹#›</a:t>
            </a:fld>
            <a:endParaRPr lang="en-US"/>
          </a:p>
        </p:txBody>
      </p:sp>
    </p:spTree>
    <p:extLst>
      <p:ext uri="{BB962C8B-B14F-4D97-AF65-F5344CB8AC3E}">
        <p14:creationId xmlns:p14="http://schemas.microsoft.com/office/powerpoint/2010/main" val="2513265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21EF0-A726-4679-8C2E-BD043D691AF7}" type="datetimeFigureOut">
              <a:rPr lang="en-US" smtClean="0"/>
              <a:t>1/21/2025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054603-A69A-4885-B25B-CDBD58947F65}" type="slidenum">
              <a:rPr lang="en-US" smtClean="0"/>
              <a:t>‹#›</a:t>
            </a:fld>
            <a:endParaRPr lang="en-US"/>
          </a:p>
        </p:txBody>
      </p:sp>
    </p:spTree>
    <p:extLst>
      <p:ext uri="{BB962C8B-B14F-4D97-AF65-F5344CB8AC3E}">
        <p14:creationId xmlns:p14="http://schemas.microsoft.com/office/powerpoint/2010/main" val="5711119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6.xml"/><Relationship Id="rId16"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ngled shot of pen on a graph">
            <a:extLst>
              <a:ext uri="{FF2B5EF4-FFF2-40B4-BE49-F238E27FC236}">
                <a16:creationId xmlns:a16="http://schemas.microsoft.com/office/drawing/2014/main" id="{02CDC01F-8879-E666-C66D-D002E5B90618}"/>
              </a:ext>
            </a:extLst>
          </p:cNvPr>
          <p:cNvPicPr>
            <a:picLocks noChangeAspect="1"/>
          </p:cNvPicPr>
          <p:nvPr/>
        </p:nvPicPr>
        <p:blipFill>
          <a:blip r:embed="rId3"/>
          <a:srcRect t="8432" r="23298" b="659"/>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0A3A15D0-1626-33C2-04FC-E47ADC4DAC38}"/>
              </a:ext>
            </a:extLst>
          </p:cNvPr>
          <p:cNvSpPr txBox="1"/>
          <p:nvPr/>
        </p:nvSpPr>
        <p:spPr>
          <a:xfrm>
            <a:off x="158491" y="1330987"/>
            <a:ext cx="9339206" cy="120960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400" b="1">
                <a:solidFill>
                  <a:schemeClr val="bg1"/>
                </a:solidFill>
                <a:latin typeface="+mj-lt"/>
                <a:ea typeface="+mj-ea"/>
                <a:cs typeface="+mj-cs"/>
              </a:rPr>
              <a:t>General </a:t>
            </a:r>
            <a:r>
              <a:rPr lang="en-US" sz="5400" b="1" dirty="0">
                <a:solidFill>
                  <a:schemeClr val="bg1"/>
                </a:solidFill>
                <a:latin typeface="+mj-lt"/>
                <a:ea typeface="+mj-ea"/>
                <a:cs typeface="+mj-cs"/>
              </a:rPr>
              <a:t>Audit Procedures</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utoShape 2" descr="State School vs Private Schools: What's the Difference?">
            <a:extLst>
              <a:ext uri="{FF2B5EF4-FFF2-40B4-BE49-F238E27FC236}">
                <a16:creationId xmlns:a16="http://schemas.microsoft.com/office/drawing/2014/main" id="{ED0E957A-2830-B3D8-792E-3CA1289FF52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3651854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80962E1-9287-F343-502A-F9669C94DB5B}"/>
              </a:ext>
            </a:extLst>
          </p:cNvPr>
          <p:cNvSpPr txBox="1"/>
          <p:nvPr/>
        </p:nvSpPr>
        <p:spPr>
          <a:xfrm>
            <a:off x="492822" y="1267991"/>
            <a:ext cx="10634215" cy="3651321"/>
          </a:xfrm>
          <a:prstGeom prst="rect">
            <a:avLst/>
          </a:prstGeom>
          <a:noFill/>
        </p:spPr>
        <p:txBody>
          <a:bodyPr wrap="square">
            <a:spAutoFit/>
          </a:bodyPr>
          <a:lstStyle/>
          <a:p>
            <a:pPr algn="just" eaLnBrk="1" hangingPunct="1">
              <a:lnSpc>
                <a:spcPct val="122000"/>
              </a:lnSpc>
              <a:spcBef>
                <a:spcPts val="750"/>
              </a:spcBef>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An audit plan helps to determine a general strategy and a detailed approach for the expected nature, timing, and extent of the audit.</a:t>
            </a:r>
          </a:p>
          <a:p>
            <a:pPr algn="just" eaLnBrk="1" hangingPunct="1">
              <a:lnSpc>
                <a:spcPct val="122000"/>
              </a:lnSpc>
              <a:spcBef>
                <a:spcPts val="788"/>
              </a:spcBef>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Helps the auditor ensure that appropriate attention is devoted to important areas of the audit, that potential problems are identified and that the work is completed in a timely manner.</a:t>
            </a:r>
          </a:p>
          <a:p>
            <a:pPr algn="just" eaLnBrk="1" hangingPunct="1">
              <a:lnSpc>
                <a:spcPct val="122000"/>
              </a:lnSpc>
              <a:spcBef>
                <a:spcPts val="775"/>
              </a:spcBef>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The  auditor  should  develop  &amp;  document  an  audit  plan  describing  the  expected  scope  &amp; conduct of the audit. The precise form &amp; content will vary depending on the size of the entity, the complexity of the audit &amp; the GENERAL methodology &amp; technology used by the auditor.</a:t>
            </a:r>
          </a:p>
        </p:txBody>
      </p:sp>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523220"/>
          </a:xfrm>
          <a:prstGeom prst="rect">
            <a:avLst/>
          </a:prstGeom>
          <a:noFill/>
        </p:spPr>
        <p:txBody>
          <a:bodyPr wrap="square" rtlCol="0">
            <a:spAutoFit/>
          </a:bodyPr>
          <a:lstStyle/>
          <a:p>
            <a:pPr algn="ctr" rtl="0" eaLnBrk="1" fontAlgn="base" hangingPunct="1"/>
            <a:r>
              <a:rPr lang="en-US" sz="2800" b="1" kern="1200" dirty="0">
                <a:solidFill>
                  <a:schemeClr val="bg1"/>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Planning</a:t>
            </a:r>
            <a:endParaRPr lang="en-IN" sz="2800" dirty="0">
              <a:solidFill>
                <a:schemeClr val="bg1"/>
              </a:solidFill>
              <a:effectLst/>
            </a:endParaRPr>
          </a:p>
        </p:txBody>
      </p:sp>
    </p:spTree>
    <p:extLst>
      <p:ext uri="{BB962C8B-B14F-4D97-AF65-F5344CB8AC3E}">
        <p14:creationId xmlns:p14="http://schemas.microsoft.com/office/powerpoint/2010/main" val="4114718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A4441A-1C82-7008-0699-51728C6A3AF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AFF46C8-1C6F-684D-4068-18E72DBC8606}"/>
              </a:ext>
            </a:extLst>
          </p:cNvPr>
          <p:cNvSpPr txBox="1"/>
          <p:nvPr/>
        </p:nvSpPr>
        <p:spPr>
          <a:xfrm>
            <a:off x="459770" y="1291297"/>
            <a:ext cx="10634215" cy="3647665"/>
          </a:xfrm>
          <a:prstGeom prst="rect">
            <a:avLst/>
          </a:prstGeom>
          <a:noFill/>
        </p:spPr>
        <p:txBody>
          <a:bodyPr wrap="square">
            <a:spAutoFit/>
          </a:bodyPr>
          <a:lstStyle/>
          <a:p>
            <a:pPr algn="just" eaLnBrk="1" hangingPunct="1">
              <a:lnSpc>
                <a:spcPct val="122000"/>
              </a:lnSpc>
              <a:spcBef>
                <a:spcPts val="1125"/>
              </a:spcBef>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As identified in AUS 202 “Objective &amp; General Principles Governing an Audit of a Financial report” –The objective of an audit of a financial report is to enable the auditor to express an opinion whether the financial report is prepared, in all “material” respects, in accordance with an identified financial reporting framework.</a:t>
            </a:r>
          </a:p>
          <a:p>
            <a:pPr algn="just" eaLnBrk="1" hangingPunct="1">
              <a:lnSpc>
                <a:spcPct val="123000"/>
              </a:lnSpc>
              <a:spcBef>
                <a:spcPts val="763"/>
              </a:spcBef>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The auditor shall design and perform risk assessment procedures to obtain audit evidence that provides an appropriate basis for:</a:t>
            </a:r>
          </a:p>
          <a:p>
            <a:pPr eaLnBrk="1" hangingPunct="1">
              <a:lnSpc>
                <a:spcPct val="121000"/>
              </a:lnSpc>
              <a:spcBef>
                <a:spcPts val="788"/>
              </a:spcBef>
              <a:buFont typeface="Symbol" panose="05050102010706020507" pitchFamily="18" charset="2"/>
              <a:buChar char=""/>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Identification &amp; assessment of risks of material misstatement, whether due to fraud or error, at the financial report &amp; assertion levels; and</a:t>
            </a:r>
          </a:p>
          <a:p>
            <a:pPr eaLnBrk="1" hangingPunct="1">
              <a:spcBef>
                <a:spcPts val="300"/>
              </a:spcBef>
              <a:buFont typeface="Symbol" panose="05050102010706020507" pitchFamily="18" charset="2"/>
              <a:buChar char=""/>
            </a:pPr>
            <a:r>
              <a:rPr lang="en-US" altLang="en-US" sz="2000" dirty="0">
                <a:latin typeface="Palatino Linotype" panose="02040502050505030304" pitchFamily="18" charset="0"/>
                <a:ea typeface="Palatino Linotype" panose="02040502050505030304" pitchFamily="18" charset="0"/>
                <a:cs typeface="Palatino Linotype" panose="02040502050505030304" pitchFamily="18" charset="0"/>
              </a:rPr>
              <a:t>To design further audit procedures in accordance with ASA 330</a:t>
            </a:r>
          </a:p>
        </p:txBody>
      </p:sp>
      <p:grpSp>
        <p:nvGrpSpPr>
          <p:cNvPr id="13" name="Group 5">
            <a:extLst>
              <a:ext uri="{FF2B5EF4-FFF2-40B4-BE49-F238E27FC236}">
                <a16:creationId xmlns:a16="http://schemas.microsoft.com/office/drawing/2014/main" id="{8B9EDE67-6F50-A1B0-E27D-05DF7FF799E3}"/>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31DC86EB-8C92-EEF3-46EE-272B7A9F1F7D}"/>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04272507-3682-E79E-4F71-9EBA4A016C0F}"/>
              </a:ext>
            </a:extLst>
          </p:cNvPr>
          <p:cNvSpPr txBox="1"/>
          <p:nvPr/>
        </p:nvSpPr>
        <p:spPr>
          <a:xfrm>
            <a:off x="0" y="86683"/>
            <a:ext cx="12192000" cy="523220"/>
          </a:xfrm>
          <a:prstGeom prst="rect">
            <a:avLst/>
          </a:prstGeom>
          <a:noFill/>
        </p:spPr>
        <p:txBody>
          <a:bodyPr wrap="square" rtlCol="0">
            <a:spAutoFit/>
          </a:bodyPr>
          <a:lstStyle/>
          <a:p>
            <a:pPr algn="ctr" rtl="0" eaLnBrk="1" fontAlgn="base" hangingPunct="1"/>
            <a:r>
              <a:rPr lang="en-US" sz="2800" b="1" kern="1200" dirty="0">
                <a:solidFill>
                  <a:schemeClr val="bg1"/>
                </a:solidFill>
                <a:effectLst/>
                <a:latin typeface="Palatino Linotype" panose="02040502050505030304" pitchFamily="18" charset="0"/>
                <a:ea typeface="Palatino Linotype" panose="02040502050505030304" pitchFamily="18" charset="0"/>
                <a:cs typeface="Palatino Linotype" panose="02040502050505030304" pitchFamily="18" charset="0"/>
              </a:rPr>
              <a:t>Audit Materiality &amp; Risk Assessment</a:t>
            </a:r>
            <a:endParaRPr lang="en-IN" sz="2800" dirty="0">
              <a:solidFill>
                <a:schemeClr val="bg1"/>
              </a:solidFill>
              <a:effectLst/>
            </a:endParaRPr>
          </a:p>
        </p:txBody>
      </p:sp>
    </p:spTree>
    <p:extLst>
      <p:ext uri="{BB962C8B-B14F-4D97-AF65-F5344CB8AC3E}">
        <p14:creationId xmlns:p14="http://schemas.microsoft.com/office/powerpoint/2010/main" val="2420934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BB00AD-348B-4F69-0AF7-90ADA90D131C}"/>
            </a:ext>
          </a:extLst>
        </p:cNvPr>
        <p:cNvGrpSpPr/>
        <p:nvPr/>
      </p:nvGrpSpPr>
      <p:grpSpPr>
        <a:xfrm>
          <a:off x="0" y="0"/>
          <a:ext cx="0" cy="0"/>
          <a:chOff x="0" y="0"/>
          <a:chExt cx="0" cy="0"/>
        </a:xfrm>
      </p:grpSpPr>
      <p:grpSp>
        <p:nvGrpSpPr>
          <p:cNvPr id="13" name="Group 5">
            <a:extLst>
              <a:ext uri="{FF2B5EF4-FFF2-40B4-BE49-F238E27FC236}">
                <a16:creationId xmlns:a16="http://schemas.microsoft.com/office/drawing/2014/main" id="{76712805-37D3-16C8-FB06-895DAD9386B4}"/>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F7136310-1AEE-40A1-8CF2-D595B6DE7914}"/>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pPr algn="ctr"/>
              <a:r>
                <a:rPr lang="en-US" altLang="en-US" sz="3200" b="1" dirty="0">
                  <a:solidFill>
                    <a:schemeClr val="bg1"/>
                  </a:solidFill>
                  <a:latin typeface="Palatino Linotype" panose="02040502050505030304" pitchFamily="18" charset="0"/>
                  <a:ea typeface="Palatino Linotype" panose="02040502050505030304" pitchFamily="18" charset="0"/>
                  <a:cs typeface="Palatino Linotype" panose="02040502050505030304" pitchFamily="18" charset="0"/>
                </a:rPr>
                <a:t>Audit Assertions and Procedures</a:t>
              </a:r>
              <a:endParaRPr lang="en-US" altLang="en-US" sz="3200" dirty="0">
                <a:solidFill>
                  <a:schemeClr val="bg1"/>
                </a:solidFill>
                <a:latin typeface="Palatino Linotype" panose="02040502050505030304" pitchFamily="18" charset="0"/>
                <a:ea typeface="Palatino Linotype" panose="02040502050505030304" pitchFamily="18" charset="0"/>
                <a:cs typeface="Palatino Linotype" panose="02040502050505030304" pitchFamily="18" charset="0"/>
              </a:endParaRPr>
            </a:p>
            <a:p>
              <a:pPr algn="ctr"/>
              <a:endParaRPr lang="en-IN" sz="3200" dirty="0">
                <a:solidFill>
                  <a:schemeClr val="bg1"/>
                </a:solidFill>
              </a:endParaRPr>
            </a:p>
          </p:txBody>
        </p:sp>
      </p:grpSp>
      <p:sp>
        <p:nvSpPr>
          <p:cNvPr id="4" name="TextBox 3">
            <a:extLst>
              <a:ext uri="{FF2B5EF4-FFF2-40B4-BE49-F238E27FC236}">
                <a16:creationId xmlns:a16="http://schemas.microsoft.com/office/drawing/2014/main" id="{4E5EB055-7313-7D09-3D21-08247BBD8F87}"/>
              </a:ext>
            </a:extLst>
          </p:cNvPr>
          <p:cNvSpPr txBox="1"/>
          <p:nvPr/>
        </p:nvSpPr>
        <p:spPr>
          <a:xfrm>
            <a:off x="410378" y="892613"/>
            <a:ext cx="11371243" cy="1121461"/>
          </a:xfrm>
          <a:prstGeom prst="rect">
            <a:avLst/>
          </a:prstGeom>
          <a:noFill/>
        </p:spPr>
        <p:txBody>
          <a:bodyPr wrap="square">
            <a:spAutoFit/>
          </a:bodyPr>
          <a:lstStyle/>
          <a:p>
            <a:pPr algn="just" eaLnBrk="1" hangingPunct="1">
              <a:lnSpc>
                <a:spcPct val="122000"/>
              </a:lnSpc>
              <a:spcBef>
                <a:spcPts val="1100"/>
              </a:spcBef>
            </a:pPr>
            <a:r>
              <a:rPr lang="en-US" altLang="en-US" sz="1600" dirty="0">
                <a:latin typeface="Palatino Linotype" panose="02040502050505030304" pitchFamily="18" charset="0"/>
                <a:ea typeface="Palatino Linotype" panose="02040502050505030304" pitchFamily="18" charset="0"/>
                <a:cs typeface="Palatino Linotype" panose="02040502050505030304" pitchFamily="18" charset="0"/>
              </a:rPr>
              <a:t>Audit assertions can provide auditors the clues on potential misstatement that may occur on the   financial   statements.   Likewise,   auditors   usually   perform   different   types   of   audit procedures to test various audit assertions.</a:t>
            </a:r>
          </a:p>
          <a:p>
            <a:pPr eaLnBrk="1" hangingPunct="1">
              <a:spcBef>
                <a:spcPts val="50"/>
              </a:spcBef>
            </a:pPr>
            <a:endParaRPr lang="en-US" altLang="en-US" sz="1100" dirty="0">
              <a:latin typeface="Times New Roman" panose="02020603050405020304" pitchFamily="18" charset="0"/>
              <a:cs typeface="Times New Roman" panose="02020603050405020304" pitchFamily="18" charset="0"/>
            </a:endParaRPr>
          </a:p>
          <a:p>
            <a:pPr algn="just" eaLnBrk="1" hangingPunct="1"/>
            <a:r>
              <a:rPr lang="en-US" altLang="en-US" sz="1600" dirty="0">
                <a:latin typeface="Palatino Linotype" panose="02040502050505030304" pitchFamily="18" charset="0"/>
                <a:ea typeface="Palatino Linotype" panose="02040502050505030304" pitchFamily="18" charset="0"/>
                <a:cs typeface="Palatino Linotype" panose="02040502050505030304" pitchFamily="18" charset="0"/>
              </a:rPr>
              <a:t>Audit assertions that auditors need to test in the audit procedures include:</a:t>
            </a:r>
          </a:p>
        </p:txBody>
      </p:sp>
      <p:graphicFrame>
        <p:nvGraphicFramePr>
          <p:cNvPr id="5" name="object 4">
            <a:extLst>
              <a:ext uri="{FF2B5EF4-FFF2-40B4-BE49-F238E27FC236}">
                <a16:creationId xmlns:a16="http://schemas.microsoft.com/office/drawing/2014/main" id="{DB5B5862-AC5F-AEA8-3A8D-355EA357FE7F}"/>
              </a:ext>
            </a:extLst>
          </p:cNvPr>
          <p:cNvGraphicFramePr>
            <a:graphicFrameLocks noGrp="1"/>
          </p:cNvGraphicFramePr>
          <p:nvPr>
            <p:extLst>
              <p:ext uri="{D42A27DB-BD31-4B8C-83A1-F6EECF244321}">
                <p14:modId xmlns:p14="http://schemas.microsoft.com/office/powerpoint/2010/main" val="3512521964"/>
              </p:ext>
            </p:extLst>
          </p:nvPr>
        </p:nvGraphicFramePr>
        <p:xfrm>
          <a:off x="1375270" y="2203314"/>
          <a:ext cx="9441455" cy="2228656"/>
        </p:xfrm>
        <a:graphic>
          <a:graphicData uri="http://schemas.openxmlformats.org/drawingml/2006/table">
            <a:tbl>
              <a:tblPr/>
              <a:tblGrid>
                <a:gridCol w="2854628">
                  <a:extLst>
                    <a:ext uri="{9D8B030D-6E8A-4147-A177-3AD203B41FA5}">
                      <a16:colId xmlns:a16="http://schemas.microsoft.com/office/drawing/2014/main" val="467439930"/>
                    </a:ext>
                  </a:extLst>
                </a:gridCol>
                <a:gridCol w="3031151">
                  <a:extLst>
                    <a:ext uri="{9D8B030D-6E8A-4147-A177-3AD203B41FA5}">
                      <a16:colId xmlns:a16="http://schemas.microsoft.com/office/drawing/2014/main" val="2979370737"/>
                    </a:ext>
                  </a:extLst>
                </a:gridCol>
                <a:gridCol w="3555676">
                  <a:extLst>
                    <a:ext uri="{9D8B030D-6E8A-4147-A177-3AD203B41FA5}">
                      <a16:colId xmlns:a16="http://schemas.microsoft.com/office/drawing/2014/main" val="3202201644"/>
                    </a:ext>
                  </a:extLst>
                </a:gridCol>
              </a:tblGrid>
              <a:tr h="495993">
                <a:tc>
                  <a:txBody>
                    <a:bodyPr/>
                    <a:lstStyle>
                      <a:lvl1pPr marL="1778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7780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Class of transactions</a:t>
                      </a:r>
                      <a:endParaRPr kumimoji="0" lang="en-US" altLang="en-US" sz="18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34131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41313"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Account balances</a:t>
                      </a:r>
                      <a:endParaRPr kumimoji="0" lang="en-US" altLang="en-US" sz="18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33337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33375"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Present and disclosure</a:t>
                      </a:r>
                      <a:endParaRPr kumimoji="0" lang="en-US" altLang="en-US" sz="18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extLst>
                  <a:ext uri="{0D108BD9-81ED-4DB2-BD59-A6C34878D82A}">
                    <a16:rowId xmlns:a16="http://schemas.microsoft.com/office/drawing/2014/main" val="2503185628"/>
                  </a:ext>
                </a:extLst>
              </a:tr>
              <a:tr h="1732663">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Occurrence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Completeness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Cut-off</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Classification</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Existence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Rights and obligations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Completeness</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Valuation and allocation</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Occurrence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Completeness</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Classification and understandability</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Accuracy and valuation</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1210498"/>
                  </a:ext>
                </a:extLst>
              </a:tr>
            </a:tbl>
          </a:graphicData>
        </a:graphic>
      </p:graphicFrame>
      <p:sp>
        <p:nvSpPr>
          <p:cNvPr id="6" name="object 3">
            <a:extLst>
              <a:ext uri="{FF2B5EF4-FFF2-40B4-BE49-F238E27FC236}">
                <a16:creationId xmlns:a16="http://schemas.microsoft.com/office/drawing/2014/main" id="{95B7AAD9-AC7E-C39F-2B65-11DD1D3F85E3}"/>
              </a:ext>
            </a:extLst>
          </p:cNvPr>
          <p:cNvSpPr txBox="1"/>
          <p:nvPr/>
        </p:nvSpPr>
        <p:spPr>
          <a:xfrm>
            <a:off x="605467" y="4663846"/>
            <a:ext cx="10981063" cy="1906612"/>
          </a:xfrm>
          <a:prstGeom prst="rect">
            <a:avLst/>
          </a:prstGeom>
        </p:spPr>
        <p:txBody>
          <a:bodyPr wrap="square" lIns="0" tIns="0" rIns="0" bIns="0">
            <a:spAutoFit/>
          </a:bodyPr>
          <a:lstStyle>
            <a:lvl1pPr marL="12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lnSpc>
                <a:spcPct val="122000"/>
              </a:lnSpc>
            </a:pPr>
            <a:r>
              <a:rPr lang="en-US" altLang="en-US" sz="1600" dirty="0">
                <a:latin typeface="Palatino Linotype" panose="02040502050505030304" pitchFamily="18" charset="0"/>
                <a:ea typeface="Palatino Linotype" panose="02040502050505030304" pitchFamily="18" charset="0"/>
                <a:cs typeface="Palatino Linotype" panose="02040502050505030304" pitchFamily="18" charset="0"/>
              </a:rPr>
              <a:t>For example, auditors may perform the audit procedure on fixed assets addition by vouching a sample of new items in fixed assets register to the supporting documents. This procedure tests the occurrence assertion of fixed assets addition.</a:t>
            </a:r>
          </a:p>
          <a:p>
            <a:pPr algn="just" eaLnBrk="1" hangingPunct="1">
              <a:lnSpc>
                <a:spcPct val="122000"/>
              </a:lnSpc>
              <a:spcBef>
                <a:spcPts val="775"/>
              </a:spcBef>
            </a:pPr>
            <a:r>
              <a:rPr lang="en-US" altLang="en-US" sz="1600" dirty="0">
                <a:latin typeface="Palatino Linotype" panose="02040502050505030304" pitchFamily="18" charset="0"/>
                <a:ea typeface="Palatino Linotype" panose="02040502050505030304" pitchFamily="18" charset="0"/>
                <a:cs typeface="Palatino Linotype" panose="02040502050505030304" pitchFamily="18" charset="0"/>
              </a:rPr>
              <a:t>Meanwhile, auditors may test the completeness assertion of fixed assets by performing audit procedure of:</a:t>
            </a:r>
          </a:p>
          <a:p>
            <a:pPr eaLnBrk="1" hangingPunct="1">
              <a:spcBef>
                <a:spcPts val="50"/>
              </a:spcBef>
            </a:pPr>
            <a:endParaRPr lang="en-US" altLang="en-US" sz="1100" dirty="0">
              <a:latin typeface="Times New Roman" panose="02020603050405020304" pitchFamily="18" charset="0"/>
              <a:cs typeface="Times New Roman" panose="02020603050405020304" pitchFamily="18" charset="0"/>
            </a:endParaRPr>
          </a:p>
          <a:p>
            <a:pPr eaLnBrk="1" hangingPunct="1">
              <a:buFont typeface="Symbol" panose="05050102010706020507" pitchFamily="18" charset="2"/>
              <a:buChar char=""/>
            </a:pPr>
            <a:r>
              <a:rPr lang="en-US" altLang="en-US" sz="1600" dirty="0">
                <a:latin typeface="Palatino Linotype" panose="02040502050505030304" pitchFamily="18" charset="0"/>
                <a:ea typeface="Palatino Linotype" panose="02040502050505030304" pitchFamily="18" charset="0"/>
                <a:cs typeface="Palatino Linotype" panose="02040502050505030304" pitchFamily="18" charset="0"/>
              </a:rPr>
              <a:t>tracing the physical fixed assets to fixed assets register and</a:t>
            </a:r>
          </a:p>
          <a:p>
            <a:pPr eaLnBrk="1" hangingPunct="1">
              <a:spcBef>
                <a:spcPts val="63"/>
              </a:spcBef>
              <a:buFont typeface="Symbol" panose="05050102010706020507" pitchFamily="18" charset="2"/>
              <a:buChar char=""/>
            </a:pPr>
            <a:endParaRPr lang="en-US" altLang="en-US" sz="1100" dirty="0">
              <a:latin typeface="Times New Roman" panose="02020603050405020304" pitchFamily="18" charset="0"/>
              <a:cs typeface="Times New Roman" panose="02020603050405020304" pitchFamily="18" charset="0"/>
            </a:endParaRPr>
          </a:p>
          <a:p>
            <a:pPr eaLnBrk="1" hangingPunct="1">
              <a:buFont typeface="Symbol" panose="05050102010706020507" pitchFamily="18" charset="2"/>
              <a:buChar char=""/>
            </a:pPr>
            <a:r>
              <a:rPr lang="en-US" altLang="en-US" sz="1600" dirty="0">
                <a:latin typeface="Palatino Linotype" panose="02040502050505030304" pitchFamily="18" charset="0"/>
                <a:ea typeface="Palatino Linotype" panose="02040502050505030304" pitchFamily="18" charset="0"/>
                <a:cs typeface="Palatino Linotype" panose="02040502050505030304" pitchFamily="18" charset="0"/>
              </a:rPr>
              <a:t>reconciling the fixed assets register to the general ledger</a:t>
            </a:r>
          </a:p>
        </p:txBody>
      </p:sp>
    </p:spTree>
    <p:extLst>
      <p:ext uri="{BB962C8B-B14F-4D97-AF65-F5344CB8AC3E}">
        <p14:creationId xmlns:p14="http://schemas.microsoft.com/office/powerpoint/2010/main" val="2667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EFD204-B1A3-E418-87FF-E02C7597C226}"/>
            </a:ext>
          </a:extLst>
        </p:cNvPr>
        <p:cNvGrpSpPr/>
        <p:nvPr/>
      </p:nvGrpSpPr>
      <p:grpSpPr>
        <a:xfrm>
          <a:off x="0" y="0"/>
          <a:ext cx="0" cy="0"/>
          <a:chOff x="0" y="0"/>
          <a:chExt cx="0" cy="0"/>
        </a:xfrm>
      </p:grpSpPr>
      <p:grpSp>
        <p:nvGrpSpPr>
          <p:cNvPr id="13" name="Group 5">
            <a:extLst>
              <a:ext uri="{FF2B5EF4-FFF2-40B4-BE49-F238E27FC236}">
                <a16:creationId xmlns:a16="http://schemas.microsoft.com/office/drawing/2014/main" id="{7BDD17B8-F24E-651B-4CD9-89B885F2B4CE}"/>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35AAD740-A831-F143-156B-35E39A83BA01}"/>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pPr algn="ctr"/>
              <a:r>
                <a:rPr lang="en-US" altLang="en-US" sz="3200" dirty="0">
                  <a:solidFill>
                    <a:schemeClr val="bg1"/>
                  </a:solidFill>
                  <a:latin typeface="Palatino Linotype" panose="02040502050505030304" pitchFamily="18" charset="0"/>
                  <a:ea typeface="Palatino Linotype" panose="02040502050505030304" pitchFamily="18" charset="0"/>
                  <a:cs typeface="Palatino Linotype" panose="02040502050505030304" pitchFamily="18" charset="0"/>
                </a:rPr>
                <a:t>Eight types of Audit procedures</a:t>
              </a:r>
              <a:endParaRPr lang="en-IN" sz="3200" dirty="0">
                <a:solidFill>
                  <a:schemeClr val="bg1"/>
                </a:solidFill>
              </a:endParaRPr>
            </a:p>
          </p:txBody>
        </p:sp>
      </p:grpSp>
      <p:sp>
        <p:nvSpPr>
          <p:cNvPr id="2" name="object 3">
            <a:extLst>
              <a:ext uri="{FF2B5EF4-FFF2-40B4-BE49-F238E27FC236}">
                <a16:creationId xmlns:a16="http://schemas.microsoft.com/office/drawing/2014/main" id="{C3F785AB-25A0-E09A-5DA2-62906CC5FF10}"/>
              </a:ext>
            </a:extLst>
          </p:cNvPr>
          <p:cNvSpPr>
            <a:spLocks noChangeArrowheads="1"/>
          </p:cNvSpPr>
          <p:nvPr/>
        </p:nvSpPr>
        <p:spPr bwMode="auto">
          <a:xfrm>
            <a:off x="3073707" y="1159524"/>
            <a:ext cx="5401553" cy="469536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extLst>
      <p:ext uri="{BB962C8B-B14F-4D97-AF65-F5344CB8AC3E}">
        <p14:creationId xmlns:p14="http://schemas.microsoft.com/office/powerpoint/2010/main" val="3194721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sp>
        <p:nvSpPr>
          <p:cNvPr id="34" name="TextBox 33">
            <a:extLst>
              <a:ext uri="{FF2B5EF4-FFF2-40B4-BE49-F238E27FC236}">
                <a16:creationId xmlns:a16="http://schemas.microsoft.com/office/drawing/2014/main" id="{05456B5A-EE61-481F-7096-73CF12F3B60E}"/>
              </a:ext>
            </a:extLst>
          </p:cNvPr>
          <p:cNvSpPr txBox="1"/>
          <p:nvPr/>
        </p:nvSpPr>
        <p:spPr>
          <a:xfrm>
            <a:off x="1592017" y="2502576"/>
            <a:ext cx="1692762" cy="1661993"/>
          </a:xfrm>
          <a:prstGeom prst="rect">
            <a:avLst/>
          </a:prstGeom>
          <a:noFill/>
        </p:spPr>
        <p:txBody>
          <a:bodyPr wrap="square" rtlCol="0">
            <a:spAutoFit/>
          </a:bodyPr>
          <a:lstStyle/>
          <a:p>
            <a:r>
              <a:rPr lang="en-IN" sz="14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Obtain an understanding about the nature, purpose and existence of the Audit.</a:t>
            </a:r>
          </a:p>
          <a:p>
            <a:endParaRPr lang="en-IN" dirty="0"/>
          </a:p>
        </p:txBody>
      </p:sp>
      <p:sp>
        <p:nvSpPr>
          <p:cNvPr id="54" name="TextBox 53">
            <a:extLst>
              <a:ext uri="{FF2B5EF4-FFF2-40B4-BE49-F238E27FC236}">
                <a16:creationId xmlns:a16="http://schemas.microsoft.com/office/drawing/2014/main" id="{4E8EBE73-68EC-9AA8-5C56-8724E4C6BCB8}"/>
              </a:ext>
            </a:extLst>
          </p:cNvPr>
          <p:cNvSpPr txBox="1"/>
          <p:nvPr/>
        </p:nvSpPr>
        <p:spPr>
          <a:xfrm>
            <a:off x="6963476" y="3114958"/>
            <a:ext cx="1692762" cy="1661993"/>
          </a:xfrm>
          <a:prstGeom prst="rect">
            <a:avLst/>
          </a:prstGeom>
          <a:noFill/>
        </p:spPr>
        <p:txBody>
          <a:bodyPr wrap="square" rtlCol="0">
            <a:spAutoFit/>
          </a:bodyPr>
          <a:lstStyle/>
          <a:p>
            <a:r>
              <a:rPr lang="en-IN" sz="14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Obtain an understanding about the nature, purpose and existence of the Audit.</a:t>
            </a:r>
          </a:p>
          <a:p>
            <a:endParaRPr lang="en-IN" dirty="0"/>
          </a:p>
        </p:txBody>
      </p:sp>
      <p:grpSp>
        <p:nvGrpSpPr>
          <p:cNvPr id="76" name="Group 75">
            <a:extLst>
              <a:ext uri="{FF2B5EF4-FFF2-40B4-BE49-F238E27FC236}">
                <a16:creationId xmlns:a16="http://schemas.microsoft.com/office/drawing/2014/main" id="{A974710F-7F33-3B42-1FBD-C1B64AB96A28}"/>
              </a:ext>
            </a:extLst>
          </p:cNvPr>
          <p:cNvGrpSpPr/>
          <p:nvPr/>
        </p:nvGrpSpPr>
        <p:grpSpPr>
          <a:xfrm>
            <a:off x="471888" y="1013551"/>
            <a:ext cx="11360227" cy="5336577"/>
            <a:chOff x="348329" y="876657"/>
            <a:chExt cx="10211676" cy="4731854"/>
          </a:xfrm>
        </p:grpSpPr>
        <p:grpSp>
          <p:nvGrpSpPr>
            <p:cNvPr id="18" name="Group 17">
              <a:extLst>
                <a:ext uri="{FF2B5EF4-FFF2-40B4-BE49-F238E27FC236}">
                  <a16:creationId xmlns:a16="http://schemas.microsoft.com/office/drawing/2014/main" id="{E740B918-B74F-FB2C-439D-80CFFE9984D7}"/>
                </a:ext>
              </a:extLst>
            </p:cNvPr>
            <p:cNvGrpSpPr/>
            <p:nvPr/>
          </p:nvGrpSpPr>
          <p:grpSpPr>
            <a:xfrm>
              <a:off x="348329" y="2398121"/>
              <a:ext cx="2027546" cy="1931855"/>
              <a:chOff x="5066452" y="719665"/>
              <a:chExt cx="2600961" cy="2600961"/>
            </a:xfrm>
          </p:grpSpPr>
          <p:sp>
            <p:nvSpPr>
              <p:cNvPr id="11" name="Freeform: Shape 10">
                <a:extLst>
                  <a:ext uri="{FF2B5EF4-FFF2-40B4-BE49-F238E27FC236}">
                    <a16:creationId xmlns:a16="http://schemas.microsoft.com/office/drawing/2014/main" id="{98884426-5DA5-B79B-61D4-0311F7A90452}"/>
                  </a:ext>
                </a:extLst>
              </p:cNvPr>
              <p:cNvSpPr/>
              <p:nvPr/>
            </p:nvSpPr>
            <p:spPr>
              <a:xfrm rot="21103349">
                <a:off x="5066452" y="719665"/>
                <a:ext cx="2600961" cy="2600961"/>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pic>
            <p:nvPicPr>
              <p:cNvPr id="17" name="Graphic 16" descr="Lights On with solid fill">
                <a:extLst>
                  <a:ext uri="{FF2B5EF4-FFF2-40B4-BE49-F238E27FC236}">
                    <a16:creationId xmlns:a16="http://schemas.microsoft.com/office/drawing/2014/main" id="{6AA06207-AD3D-7227-15A4-07A14A56AB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9732" y="1520417"/>
                <a:ext cx="914400" cy="914400"/>
              </a:xfrm>
              <a:prstGeom prst="rect">
                <a:avLst/>
              </a:prstGeom>
            </p:spPr>
          </p:pic>
        </p:grpSp>
        <p:sp>
          <p:nvSpPr>
            <p:cNvPr id="20" name="Freeform: Shape 19">
              <a:extLst>
                <a:ext uri="{FF2B5EF4-FFF2-40B4-BE49-F238E27FC236}">
                  <a16:creationId xmlns:a16="http://schemas.microsoft.com/office/drawing/2014/main" id="{A541E77E-E66B-76A9-A937-963CB68C8536}"/>
                </a:ext>
              </a:extLst>
            </p:cNvPr>
            <p:cNvSpPr/>
            <p:nvPr/>
          </p:nvSpPr>
          <p:spPr>
            <a:xfrm rot="1033957">
              <a:off x="1685640" y="1792604"/>
              <a:ext cx="2027546" cy="193185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grpSp>
          <p:nvGrpSpPr>
            <p:cNvPr id="28" name="Group 27">
              <a:extLst>
                <a:ext uri="{FF2B5EF4-FFF2-40B4-BE49-F238E27FC236}">
                  <a16:creationId xmlns:a16="http://schemas.microsoft.com/office/drawing/2014/main" id="{0CAA2A08-79BD-6D99-D600-0E1389E6AF3D}"/>
                </a:ext>
              </a:extLst>
            </p:cNvPr>
            <p:cNvGrpSpPr/>
            <p:nvPr/>
          </p:nvGrpSpPr>
          <p:grpSpPr>
            <a:xfrm>
              <a:off x="399846" y="4225519"/>
              <a:ext cx="2204199" cy="1032125"/>
              <a:chOff x="381444" y="1438960"/>
              <a:chExt cx="2204199" cy="1032125"/>
            </a:xfrm>
          </p:grpSpPr>
          <p:sp>
            <p:nvSpPr>
              <p:cNvPr id="25" name="TextBox 24">
                <a:extLst>
                  <a:ext uri="{FF2B5EF4-FFF2-40B4-BE49-F238E27FC236}">
                    <a16:creationId xmlns:a16="http://schemas.microsoft.com/office/drawing/2014/main" id="{847A7A68-C883-9D7A-2AFD-85669C28D345}"/>
                  </a:ext>
                </a:extLst>
              </p:cNvPr>
              <p:cNvSpPr txBox="1"/>
              <p:nvPr/>
            </p:nvSpPr>
            <p:spPr>
              <a:xfrm>
                <a:off x="404303" y="1461354"/>
                <a:ext cx="2181340" cy="1009731"/>
              </a:xfrm>
              <a:prstGeom prst="rect">
                <a:avLst/>
              </a:prstGeom>
              <a:noFill/>
            </p:spPr>
            <p:txBody>
              <a:bodyPr wrap="square" rtlCol="0">
                <a:spAutoFit/>
              </a:bodyPr>
              <a:lstStyle/>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Obtain an understanding </a:t>
                </a:r>
              </a:p>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about the nature, purpose, </a:t>
                </a:r>
              </a:p>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and the existence of the Audit.</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endParaRPr lang="en-IN" sz="1400" dirty="0"/>
              </a:p>
            </p:txBody>
          </p:sp>
          <p:sp>
            <p:nvSpPr>
              <p:cNvPr id="26" name="Left Bracket 25">
                <a:extLst>
                  <a:ext uri="{FF2B5EF4-FFF2-40B4-BE49-F238E27FC236}">
                    <a16:creationId xmlns:a16="http://schemas.microsoft.com/office/drawing/2014/main" id="{A833A4F3-D607-2679-2E0E-5E46DC4356FE}"/>
                  </a:ext>
                </a:extLst>
              </p:cNvPr>
              <p:cNvSpPr/>
              <p:nvPr/>
            </p:nvSpPr>
            <p:spPr>
              <a:xfrm>
                <a:off x="381444" y="1438960"/>
                <a:ext cx="45719" cy="90763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27" name="Left Bracket 26">
                <a:extLst>
                  <a:ext uri="{FF2B5EF4-FFF2-40B4-BE49-F238E27FC236}">
                    <a16:creationId xmlns:a16="http://schemas.microsoft.com/office/drawing/2014/main" id="{66A83438-B2AF-6B76-CF3F-0FF4D2A2A40E}"/>
                  </a:ext>
                </a:extLst>
              </p:cNvPr>
              <p:cNvSpPr/>
              <p:nvPr/>
            </p:nvSpPr>
            <p:spPr>
              <a:xfrm flipH="1">
                <a:off x="2378767" y="1443305"/>
                <a:ext cx="49680" cy="90763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grpSp>
        <p:grpSp>
          <p:nvGrpSpPr>
            <p:cNvPr id="29" name="Group 28">
              <a:extLst>
                <a:ext uri="{FF2B5EF4-FFF2-40B4-BE49-F238E27FC236}">
                  <a16:creationId xmlns:a16="http://schemas.microsoft.com/office/drawing/2014/main" id="{59A5D3E6-3873-7F7D-564A-B61B28925F57}"/>
                </a:ext>
              </a:extLst>
            </p:cNvPr>
            <p:cNvGrpSpPr/>
            <p:nvPr/>
          </p:nvGrpSpPr>
          <p:grpSpPr>
            <a:xfrm>
              <a:off x="2983444" y="4312385"/>
              <a:ext cx="2003665" cy="1124370"/>
              <a:chOff x="381444" y="1437682"/>
              <a:chExt cx="2003665" cy="1124370"/>
            </a:xfrm>
          </p:grpSpPr>
          <p:sp>
            <p:nvSpPr>
              <p:cNvPr id="30" name="TextBox 29">
                <a:extLst>
                  <a:ext uri="{FF2B5EF4-FFF2-40B4-BE49-F238E27FC236}">
                    <a16:creationId xmlns:a16="http://schemas.microsoft.com/office/drawing/2014/main" id="{AA3AAC30-8551-1679-5E5A-B490E69A13F4}"/>
                  </a:ext>
                </a:extLst>
              </p:cNvPr>
              <p:cNvSpPr txBox="1"/>
              <p:nvPr/>
            </p:nvSpPr>
            <p:spPr>
              <a:xfrm>
                <a:off x="404303" y="1461354"/>
                <a:ext cx="1980806" cy="1100698"/>
              </a:xfrm>
              <a:prstGeom prst="rect">
                <a:avLst/>
              </a:prstGeom>
              <a:noFill/>
            </p:spPr>
            <p:txBody>
              <a:bodyPr wrap="square" rtlCol="0">
                <a:spAutoFit/>
              </a:bodyPr>
              <a:lstStyle/>
              <a:p>
                <a:pPr marR="0" lvl="0">
                  <a:lnSpc>
                    <a:spcPct val="150000"/>
                  </a:lnSpc>
                  <a:spcBef>
                    <a:spcPts val="0"/>
                  </a:spcBef>
                  <a:spcAft>
                    <a:spcPts val="800"/>
                  </a:spcAft>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Discuss items with relevant staff to obtain clarification or further information.</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endParaRPr lang="en-IN" sz="1400" dirty="0"/>
              </a:p>
            </p:txBody>
          </p:sp>
          <p:sp>
            <p:nvSpPr>
              <p:cNvPr id="31" name="Left Bracket 30">
                <a:extLst>
                  <a:ext uri="{FF2B5EF4-FFF2-40B4-BE49-F238E27FC236}">
                    <a16:creationId xmlns:a16="http://schemas.microsoft.com/office/drawing/2014/main" id="{D58A39A5-7344-50BA-4C1C-43ACF4DA183B}"/>
                  </a:ext>
                </a:extLst>
              </p:cNvPr>
              <p:cNvSpPr/>
              <p:nvPr/>
            </p:nvSpPr>
            <p:spPr>
              <a:xfrm>
                <a:off x="381444" y="1438960"/>
                <a:ext cx="45719" cy="90763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32" name="Left Bracket 31">
                <a:extLst>
                  <a:ext uri="{FF2B5EF4-FFF2-40B4-BE49-F238E27FC236}">
                    <a16:creationId xmlns:a16="http://schemas.microsoft.com/office/drawing/2014/main" id="{1DF27DA1-F4A9-D238-F454-E091178C7BD7}"/>
                  </a:ext>
                </a:extLst>
              </p:cNvPr>
              <p:cNvSpPr/>
              <p:nvPr/>
            </p:nvSpPr>
            <p:spPr>
              <a:xfrm flipH="1">
                <a:off x="2319228" y="1437682"/>
                <a:ext cx="45719" cy="908911"/>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grpSp>
        <p:sp>
          <p:nvSpPr>
            <p:cNvPr id="35" name="Freeform: Shape 34">
              <a:extLst>
                <a:ext uri="{FF2B5EF4-FFF2-40B4-BE49-F238E27FC236}">
                  <a16:creationId xmlns:a16="http://schemas.microsoft.com/office/drawing/2014/main" id="{EBE1F77B-8B2C-7EA7-EEB6-8DB76CB6BDB5}"/>
                </a:ext>
              </a:extLst>
            </p:cNvPr>
            <p:cNvSpPr/>
            <p:nvPr/>
          </p:nvSpPr>
          <p:spPr>
            <a:xfrm rot="20534673">
              <a:off x="2980370" y="2512975"/>
              <a:ext cx="2027546" cy="193185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grpSp>
          <p:nvGrpSpPr>
            <p:cNvPr id="37" name="Group 36">
              <a:extLst>
                <a:ext uri="{FF2B5EF4-FFF2-40B4-BE49-F238E27FC236}">
                  <a16:creationId xmlns:a16="http://schemas.microsoft.com/office/drawing/2014/main" id="{976DF94D-05A0-FD8F-B3F7-79316AD6BE98}"/>
                </a:ext>
              </a:extLst>
            </p:cNvPr>
            <p:cNvGrpSpPr/>
            <p:nvPr/>
          </p:nvGrpSpPr>
          <p:grpSpPr>
            <a:xfrm>
              <a:off x="578922" y="876657"/>
              <a:ext cx="3423460" cy="1500952"/>
              <a:chOff x="357016" y="1417104"/>
              <a:chExt cx="3423460" cy="1500952"/>
            </a:xfrm>
          </p:grpSpPr>
          <p:sp>
            <p:nvSpPr>
              <p:cNvPr id="38" name="TextBox 37">
                <a:extLst>
                  <a:ext uri="{FF2B5EF4-FFF2-40B4-BE49-F238E27FC236}">
                    <a16:creationId xmlns:a16="http://schemas.microsoft.com/office/drawing/2014/main" id="{98425F12-B7E1-1A22-B539-370696E2DE4C}"/>
                  </a:ext>
                </a:extLst>
              </p:cNvPr>
              <p:cNvSpPr txBox="1"/>
              <p:nvPr/>
            </p:nvSpPr>
            <p:spPr>
              <a:xfrm>
                <a:off x="357016" y="1417104"/>
                <a:ext cx="3423460" cy="1500952"/>
              </a:xfrm>
              <a:prstGeom prst="rect">
                <a:avLst/>
              </a:prstGeom>
              <a:noFill/>
            </p:spPr>
            <p:txBody>
              <a:bodyPr wrap="square" rtlCol="0">
                <a:spAutoFit/>
              </a:bodyPr>
              <a:lstStyle/>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Develop an Audit plan considering various factors such as the size of a Audit, the identified level of risk, the availability of required records, and the complexity of issues that arise during the audit.</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pPr>
                  <a:lnSpc>
                    <a:spcPct val="150000"/>
                  </a:lnSpc>
                </a:pP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endParaRPr lang="en-IN" sz="1400" dirty="0"/>
              </a:p>
            </p:txBody>
          </p:sp>
          <p:sp>
            <p:nvSpPr>
              <p:cNvPr id="39" name="Left Bracket 38">
                <a:extLst>
                  <a:ext uri="{FF2B5EF4-FFF2-40B4-BE49-F238E27FC236}">
                    <a16:creationId xmlns:a16="http://schemas.microsoft.com/office/drawing/2014/main" id="{C62DAB2E-6B40-B07B-39B1-8265D2F296D2}"/>
                  </a:ext>
                </a:extLst>
              </p:cNvPr>
              <p:cNvSpPr/>
              <p:nvPr/>
            </p:nvSpPr>
            <p:spPr>
              <a:xfrm>
                <a:off x="357016" y="1438959"/>
                <a:ext cx="45719" cy="1122885"/>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sp>
            <p:nvSpPr>
              <p:cNvPr id="40" name="Left Bracket 39">
                <a:extLst>
                  <a:ext uri="{FF2B5EF4-FFF2-40B4-BE49-F238E27FC236}">
                    <a16:creationId xmlns:a16="http://schemas.microsoft.com/office/drawing/2014/main" id="{5D688B4C-12B9-711C-7E8B-118AC63EEC50}"/>
                  </a:ext>
                </a:extLst>
              </p:cNvPr>
              <p:cNvSpPr/>
              <p:nvPr/>
            </p:nvSpPr>
            <p:spPr>
              <a:xfrm flipH="1">
                <a:off x="3684749" y="1438958"/>
                <a:ext cx="45719" cy="1122885"/>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grpSp>
        <p:grpSp>
          <p:nvGrpSpPr>
            <p:cNvPr id="8" name="Group 7">
              <a:extLst>
                <a:ext uri="{FF2B5EF4-FFF2-40B4-BE49-F238E27FC236}">
                  <a16:creationId xmlns:a16="http://schemas.microsoft.com/office/drawing/2014/main" id="{1D60E909-52D6-8517-747A-8E2EB46BACD0}"/>
                </a:ext>
              </a:extLst>
            </p:cNvPr>
            <p:cNvGrpSpPr/>
            <p:nvPr/>
          </p:nvGrpSpPr>
          <p:grpSpPr>
            <a:xfrm>
              <a:off x="4265423" y="1812618"/>
              <a:ext cx="2027546" cy="1931855"/>
              <a:chOff x="4168949" y="3249849"/>
              <a:chExt cx="2027546" cy="1931855"/>
            </a:xfrm>
          </p:grpSpPr>
          <p:sp>
            <p:nvSpPr>
              <p:cNvPr id="41" name="Freeform: Shape 40">
                <a:extLst>
                  <a:ext uri="{FF2B5EF4-FFF2-40B4-BE49-F238E27FC236}">
                    <a16:creationId xmlns:a16="http://schemas.microsoft.com/office/drawing/2014/main" id="{7FF60F1A-560E-9185-8E7E-6ED2AD7B787F}"/>
                  </a:ext>
                </a:extLst>
              </p:cNvPr>
              <p:cNvSpPr/>
              <p:nvPr/>
            </p:nvSpPr>
            <p:spPr>
              <a:xfrm rot="1033957">
                <a:off x="4168949" y="3249849"/>
                <a:ext cx="2027546" cy="193185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pic>
            <p:nvPicPr>
              <p:cNvPr id="42" name="Graphic 41" descr="Money with solid fill">
                <a:extLst>
                  <a:ext uri="{FF2B5EF4-FFF2-40B4-BE49-F238E27FC236}">
                    <a16:creationId xmlns:a16="http://schemas.microsoft.com/office/drawing/2014/main" id="{75F94BA0-B621-C294-C07A-7F33A39315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841625" y="3857739"/>
                <a:ext cx="679168" cy="679168"/>
              </a:xfrm>
              <a:prstGeom prst="rect">
                <a:avLst/>
              </a:prstGeom>
            </p:spPr>
          </p:pic>
        </p:grpSp>
        <p:grpSp>
          <p:nvGrpSpPr>
            <p:cNvPr id="3" name="Group 2">
              <a:extLst>
                <a:ext uri="{FF2B5EF4-FFF2-40B4-BE49-F238E27FC236}">
                  <a16:creationId xmlns:a16="http://schemas.microsoft.com/office/drawing/2014/main" id="{7C61B7E4-AD48-E533-5579-2B3C6F4E1321}"/>
                </a:ext>
              </a:extLst>
            </p:cNvPr>
            <p:cNvGrpSpPr/>
            <p:nvPr/>
          </p:nvGrpSpPr>
          <p:grpSpPr>
            <a:xfrm>
              <a:off x="6744520" y="1326340"/>
              <a:ext cx="2312315" cy="786514"/>
              <a:chOff x="381444" y="1438960"/>
              <a:chExt cx="2312315" cy="786514"/>
            </a:xfrm>
          </p:grpSpPr>
          <p:sp>
            <p:nvSpPr>
              <p:cNvPr id="4" name="TextBox 3">
                <a:extLst>
                  <a:ext uri="{FF2B5EF4-FFF2-40B4-BE49-F238E27FC236}">
                    <a16:creationId xmlns:a16="http://schemas.microsoft.com/office/drawing/2014/main" id="{00B83FDB-C289-79B6-E5AF-8195E78CD6AB}"/>
                  </a:ext>
                </a:extLst>
              </p:cNvPr>
              <p:cNvSpPr txBox="1"/>
              <p:nvPr/>
            </p:nvSpPr>
            <p:spPr>
              <a:xfrm>
                <a:off x="404302" y="1461354"/>
                <a:ext cx="2289457" cy="764120"/>
              </a:xfrm>
              <a:prstGeom prst="rect">
                <a:avLst/>
              </a:prstGeom>
              <a:noFill/>
            </p:spPr>
            <p:txBody>
              <a:bodyPr wrap="square" rtlCol="0">
                <a:spAutoFit/>
              </a:bodyPr>
              <a:lstStyle/>
              <a:p>
                <a:pPr>
                  <a:lnSpc>
                    <a:spcPct val="150000"/>
                  </a:lnSpc>
                </a:pPr>
                <a:r>
                  <a:rPr lang="en-IN" sz="1200" b="1"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Determine the effectiveness of any internal control procedures.</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endParaRPr lang="en-IN" sz="1400" dirty="0"/>
              </a:p>
            </p:txBody>
          </p:sp>
          <p:sp>
            <p:nvSpPr>
              <p:cNvPr id="5" name="Left Bracket 4">
                <a:extLst>
                  <a:ext uri="{FF2B5EF4-FFF2-40B4-BE49-F238E27FC236}">
                    <a16:creationId xmlns:a16="http://schemas.microsoft.com/office/drawing/2014/main" id="{E2561E11-45BD-40F8-9B11-CF34A05A983A}"/>
                  </a:ext>
                </a:extLst>
              </p:cNvPr>
              <p:cNvSpPr/>
              <p:nvPr/>
            </p:nvSpPr>
            <p:spPr>
              <a:xfrm>
                <a:off x="381444" y="1438960"/>
                <a:ext cx="45719" cy="67648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6" name="Left Bracket 5">
                <a:extLst>
                  <a:ext uri="{FF2B5EF4-FFF2-40B4-BE49-F238E27FC236}">
                    <a16:creationId xmlns:a16="http://schemas.microsoft.com/office/drawing/2014/main" id="{3114C7B4-B855-2B37-7726-E0758ADF081B}"/>
                  </a:ext>
                </a:extLst>
              </p:cNvPr>
              <p:cNvSpPr/>
              <p:nvPr/>
            </p:nvSpPr>
            <p:spPr>
              <a:xfrm flipH="1">
                <a:off x="2536908" y="1438960"/>
                <a:ext cx="45719" cy="67648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grpSp>
        <p:grpSp>
          <p:nvGrpSpPr>
            <p:cNvPr id="14" name="Group 13">
              <a:extLst>
                <a:ext uri="{FF2B5EF4-FFF2-40B4-BE49-F238E27FC236}">
                  <a16:creationId xmlns:a16="http://schemas.microsoft.com/office/drawing/2014/main" id="{0620F149-AAB6-9B83-593E-806317197160}"/>
                </a:ext>
              </a:extLst>
            </p:cNvPr>
            <p:cNvGrpSpPr/>
            <p:nvPr/>
          </p:nvGrpSpPr>
          <p:grpSpPr>
            <a:xfrm>
              <a:off x="5547239" y="2531940"/>
              <a:ext cx="2027546" cy="1931855"/>
              <a:chOff x="2879284" y="2525377"/>
              <a:chExt cx="2027546" cy="1931855"/>
            </a:xfrm>
          </p:grpSpPr>
          <p:sp>
            <p:nvSpPr>
              <p:cNvPr id="16" name="Freeform: Shape 15">
                <a:extLst>
                  <a:ext uri="{FF2B5EF4-FFF2-40B4-BE49-F238E27FC236}">
                    <a16:creationId xmlns:a16="http://schemas.microsoft.com/office/drawing/2014/main" id="{9DE58AFC-EA1E-4CCE-09E0-58CC41258DAC}"/>
                  </a:ext>
                </a:extLst>
              </p:cNvPr>
              <p:cNvSpPr/>
              <p:nvPr/>
            </p:nvSpPr>
            <p:spPr>
              <a:xfrm rot="20534673">
                <a:off x="2879284" y="2525377"/>
                <a:ext cx="2027546" cy="193185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pic>
            <p:nvPicPr>
              <p:cNvPr id="22" name="Graphic 21" descr="Checklist with solid fill">
                <a:extLst>
                  <a:ext uri="{FF2B5EF4-FFF2-40B4-BE49-F238E27FC236}">
                    <a16:creationId xmlns:a16="http://schemas.microsoft.com/office/drawing/2014/main" id="{A0E70968-39F4-A7D4-01F8-E2D02540EC5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553472" y="3114958"/>
                <a:ext cx="679168" cy="679168"/>
              </a:xfrm>
              <a:prstGeom prst="rect">
                <a:avLst/>
              </a:prstGeom>
            </p:spPr>
          </p:pic>
        </p:grpSp>
        <p:pic>
          <p:nvPicPr>
            <p:cNvPr id="43" name="Graphic 42" descr="Blueprint with solid fill">
              <a:extLst>
                <a:ext uri="{FF2B5EF4-FFF2-40B4-BE49-F238E27FC236}">
                  <a16:creationId xmlns:a16="http://schemas.microsoft.com/office/drawing/2014/main" id="{629F2467-ED4C-8A58-93BC-3184B76F7C8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2365448" y="2383882"/>
              <a:ext cx="679168" cy="679168"/>
            </a:xfrm>
            <a:prstGeom prst="rect">
              <a:avLst/>
            </a:prstGeom>
          </p:spPr>
        </p:pic>
        <p:pic>
          <p:nvPicPr>
            <p:cNvPr id="44" name="Graphic 43" descr="Chat outline">
              <a:extLst>
                <a:ext uri="{FF2B5EF4-FFF2-40B4-BE49-F238E27FC236}">
                  <a16:creationId xmlns:a16="http://schemas.microsoft.com/office/drawing/2014/main" id="{4D898E65-E0E9-5F7A-C4DD-9C355FCDF0C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645693" y="3184233"/>
              <a:ext cx="679168" cy="679168"/>
            </a:xfrm>
            <a:prstGeom prst="rect">
              <a:avLst/>
            </a:prstGeom>
          </p:spPr>
        </p:pic>
        <p:grpSp>
          <p:nvGrpSpPr>
            <p:cNvPr id="46" name="Group 45">
              <a:extLst>
                <a:ext uri="{FF2B5EF4-FFF2-40B4-BE49-F238E27FC236}">
                  <a16:creationId xmlns:a16="http://schemas.microsoft.com/office/drawing/2014/main" id="{A67DDDDE-5640-6F24-6935-0160D128C731}"/>
                </a:ext>
              </a:extLst>
            </p:cNvPr>
            <p:cNvGrpSpPr/>
            <p:nvPr/>
          </p:nvGrpSpPr>
          <p:grpSpPr>
            <a:xfrm>
              <a:off x="5461737" y="4254158"/>
              <a:ext cx="2038610" cy="1354353"/>
              <a:chOff x="381444" y="1428237"/>
              <a:chExt cx="2038610" cy="1354353"/>
            </a:xfrm>
          </p:grpSpPr>
          <p:sp>
            <p:nvSpPr>
              <p:cNvPr id="47" name="TextBox 46">
                <a:extLst>
                  <a:ext uri="{FF2B5EF4-FFF2-40B4-BE49-F238E27FC236}">
                    <a16:creationId xmlns:a16="http://schemas.microsoft.com/office/drawing/2014/main" id="{3E9534BD-1088-19BD-EC3A-7AE0EE68A1E8}"/>
                  </a:ext>
                </a:extLst>
              </p:cNvPr>
              <p:cNvSpPr txBox="1"/>
              <p:nvPr/>
            </p:nvSpPr>
            <p:spPr>
              <a:xfrm>
                <a:off x="404303" y="1461354"/>
                <a:ext cx="1931376" cy="1321236"/>
              </a:xfrm>
              <a:prstGeom prst="rect">
                <a:avLst/>
              </a:prstGeom>
              <a:noFill/>
            </p:spPr>
            <p:txBody>
              <a:bodyPr wrap="square" rtlCol="0">
                <a:spAutoFit/>
              </a:bodyPr>
              <a:lstStyle/>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Ensure all incomes and expenses accrued were with respect to the proper cut-off period.</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pPr>
                  <a:lnSpc>
                    <a:spcPct val="150000"/>
                  </a:lnSpc>
                </a:pPr>
                <a:endParaRPr lang="en-IN" sz="1400" dirty="0"/>
              </a:p>
            </p:txBody>
          </p:sp>
          <p:sp>
            <p:nvSpPr>
              <p:cNvPr id="48" name="Left Bracket 47">
                <a:extLst>
                  <a:ext uri="{FF2B5EF4-FFF2-40B4-BE49-F238E27FC236}">
                    <a16:creationId xmlns:a16="http://schemas.microsoft.com/office/drawing/2014/main" id="{12252996-C088-D760-0439-471233F1D4AF}"/>
                  </a:ext>
                </a:extLst>
              </p:cNvPr>
              <p:cNvSpPr/>
              <p:nvPr/>
            </p:nvSpPr>
            <p:spPr>
              <a:xfrm>
                <a:off x="381444" y="1438960"/>
                <a:ext cx="45719" cy="1141338"/>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49" name="Left Bracket 48">
                <a:extLst>
                  <a:ext uri="{FF2B5EF4-FFF2-40B4-BE49-F238E27FC236}">
                    <a16:creationId xmlns:a16="http://schemas.microsoft.com/office/drawing/2014/main" id="{023358A4-7669-050F-5400-21A1325AFEC2}"/>
                  </a:ext>
                </a:extLst>
              </p:cNvPr>
              <p:cNvSpPr/>
              <p:nvPr/>
            </p:nvSpPr>
            <p:spPr>
              <a:xfrm flipH="1">
                <a:off x="2374335" y="1428237"/>
                <a:ext cx="45719" cy="116023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grpSp>
        <p:grpSp>
          <p:nvGrpSpPr>
            <p:cNvPr id="50" name="Group 49">
              <a:extLst>
                <a:ext uri="{FF2B5EF4-FFF2-40B4-BE49-F238E27FC236}">
                  <a16:creationId xmlns:a16="http://schemas.microsoft.com/office/drawing/2014/main" id="{803F7AC9-DEAC-538B-DBD9-8F8E37D09B47}"/>
                </a:ext>
              </a:extLst>
            </p:cNvPr>
            <p:cNvGrpSpPr/>
            <p:nvPr/>
          </p:nvGrpSpPr>
          <p:grpSpPr>
            <a:xfrm>
              <a:off x="6834360" y="1848831"/>
              <a:ext cx="2027546" cy="1931855"/>
              <a:chOff x="4168949" y="3249849"/>
              <a:chExt cx="2027546" cy="1931855"/>
            </a:xfrm>
          </p:grpSpPr>
          <p:sp>
            <p:nvSpPr>
              <p:cNvPr id="51" name="Freeform: Shape 50">
                <a:extLst>
                  <a:ext uri="{FF2B5EF4-FFF2-40B4-BE49-F238E27FC236}">
                    <a16:creationId xmlns:a16="http://schemas.microsoft.com/office/drawing/2014/main" id="{9C6BF7DA-DD46-85D9-99A6-8D85F1A737D9}"/>
                  </a:ext>
                </a:extLst>
              </p:cNvPr>
              <p:cNvSpPr/>
              <p:nvPr/>
            </p:nvSpPr>
            <p:spPr>
              <a:xfrm rot="1033957">
                <a:off x="4168949" y="3249849"/>
                <a:ext cx="2027546" cy="193185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pic>
            <p:nvPicPr>
              <p:cNvPr id="52" name="Graphic 51" descr="Remote control with solid fill">
                <a:extLst>
                  <a:ext uri="{FF2B5EF4-FFF2-40B4-BE49-F238E27FC236}">
                    <a16:creationId xmlns:a16="http://schemas.microsoft.com/office/drawing/2014/main" id="{ED4E4068-426B-8090-606B-A1AD136967B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4841625" y="3857739"/>
                <a:ext cx="679168" cy="679168"/>
              </a:xfrm>
              <a:prstGeom prst="rect">
                <a:avLst/>
              </a:prstGeom>
            </p:spPr>
          </p:pic>
        </p:grpSp>
        <p:grpSp>
          <p:nvGrpSpPr>
            <p:cNvPr id="58" name="Group 57">
              <a:extLst>
                <a:ext uri="{FF2B5EF4-FFF2-40B4-BE49-F238E27FC236}">
                  <a16:creationId xmlns:a16="http://schemas.microsoft.com/office/drawing/2014/main" id="{7438EA4E-1E63-BAA9-2E77-DBFAA3775D7F}"/>
                </a:ext>
              </a:extLst>
            </p:cNvPr>
            <p:cNvGrpSpPr/>
            <p:nvPr/>
          </p:nvGrpSpPr>
          <p:grpSpPr>
            <a:xfrm>
              <a:off x="4569229" y="1188616"/>
              <a:ext cx="2204199" cy="786514"/>
              <a:chOff x="237622" y="1240039"/>
              <a:chExt cx="2204199" cy="786514"/>
            </a:xfrm>
          </p:grpSpPr>
          <p:sp>
            <p:nvSpPr>
              <p:cNvPr id="59" name="TextBox 58">
                <a:extLst>
                  <a:ext uri="{FF2B5EF4-FFF2-40B4-BE49-F238E27FC236}">
                    <a16:creationId xmlns:a16="http://schemas.microsoft.com/office/drawing/2014/main" id="{300E746E-2C4B-E3FC-DFCA-21C735B510F1}"/>
                  </a:ext>
                </a:extLst>
              </p:cNvPr>
              <p:cNvSpPr txBox="1"/>
              <p:nvPr/>
            </p:nvSpPr>
            <p:spPr>
              <a:xfrm>
                <a:off x="260481" y="1262433"/>
                <a:ext cx="2181340" cy="764120"/>
              </a:xfrm>
              <a:prstGeom prst="rect">
                <a:avLst/>
              </a:prstGeom>
              <a:noFill/>
            </p:spPr>
            <p:txBody>
              <a:bodyPr wrap="square" rtlCol="0">
                <a:spAutoFit/>
              </a:bodyPr>
              <a:lstStyle/>
              <a:p>
                <a:pPr>
                  <a:lnSpc>
                    <a:spcPct val="150000"/>
                  </a:lnSpc>
                </a:pPr>
                <a:r>
                  <a:rPr lang="en-IN" sz="1200" b="1" kern="100" dirty="0">
                    <a:solidFill>
                      <a:srgbClr val="000000"/>
                    </a:solidFill>
                    <a:latin typeface="Palatino Linotype" panose="02040502050505030304" pitchFamily="18" charset="0"/>
                    <a:ea typeface="Lato" panose="020F0502020204030203" pitchFamily="34" charset="0"/>
                    <a:cs typeface="Lato" panose="020F0502020204030203" pitchFamily="34" charset="0"/>
                  </a:rPr>
                  <a:t>Review the control </a:t>
                </a:r>
              </a:p>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Of Cash and Bank.</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endParaRPr lang="en-IN" sz="1400" dirty="0"/>
              </a:p>
            </p:txBody>
          </p:sp>
          <p:sp>
            <p:nvSpPr>
              <p:cNvPr id="61" name="Left Bracket 60">
                <a:extLst>
                  <a:ext uri="{FF2B5EF4-FFF2-40B4-BE49-F238E27FC236}">
                    <a16:creationId xmlns:a16="http://schemas.microsoft.com/office/drawing/2014/main" id="{5E1F32AA-1F11-5FC0-273F-08E1C233D81E}"/>
                  </a:ext>
                </a:extLst>
              </p:cNvPr>
              <p:cNvSpPr/>
              <p:nvPr/>
            </p:nvSpPr>
            <p:spPr>
              <a:xfrm>
                <a:off x="237622" y="1240039"/>
                <a:ext cx="45719" cy="67648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63" name="Left Bracket 62">
                <a:extLst>
                  <a:ext uri="{FF2B5EF4-FFF2-40B4-BE49-F238E27FC236}">
                    <a16:creationId xmlns:a16="http://schemas.microsoft.com/office/drawing/2014/main" id="{F6D0813A-FD6E-0298-481B-353EDDA7BCB3}"/>
                  </a:ext>
                </a:extLst>
              </p:cNvPr>
              <p:cNvSpPr/>
              <p:nvPr/>
            </p:nvSpPr>
            <p:spPr>
              <a:xfrm flipH="1">
                <a:off x="1597855" y="1240039"/>
                <a:ext cx="45719" cy="67648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grpSp>
        <p:grpSp>
          <p:nvGrpSpPr>
            <p:cNvPr id="64" name="Group 63">
              <a:extLst>
                <a:ext uri="{FF2B5EF4-FFF2-40B4-BE49-F238E27FC236}">
                  <a16:creationId xmlns:a16="http://schemas.microsoft.com/office/drawing/2014/main" id="{795F52D0-1866-10C3-E049-09473A48B7D7}"/>
                </a:ext>
              </a:extLst>
            </p:cNvPr>
            <p:cNvGrpSpPr/>
            <p:nvPr/>
          </p:nvGrpSpPr>
          <p:grpSpPr>
            <a:xfrm>
              <a:off x="8122857" y="2577807"/>
              <a:ext cx="2027546" cy="1931855"/>
              <a:chOff x="2879284" y="2525377"/>
              <a:chExt cx="2027546" cy="1931855"/>
            </a:xfrm>
          </p:grpSpPr>
          <p:sp>
            <p:nvSpPr>
              <p:cNvPr id="65" name="Freeform: Shape 64">
                <a:extLst>
                  <a:ext uri="{FF2B5EF4-FFF2-40B4-BE49-F238E27FC236}">
                    <a16:creationId xmlns:a16="http://schemas.microsoft.com/office/drawing/2014/main" id="{C15442A1-580B-F2F7-AA75-3962DAE22673}"/>
                  </a:ext>
                </a:extLst>
              </p:cNvPr>
              <p:cNvSpPr/>
              <p:nvPr/>
            </p:nvSpPr>
            <p:spPr>
              <a:xfrm rot="20534673">
                <a:off x="2879284" y="2525377"/>
                <a:ext cx="2027546" cy="193185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620620"/>
              </a:soli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p>
            </p:txBody>
          </p:sp>
          <p:pic>
            <p:nvPicPr>
              <p:cNvPr id="66" name="Graphic 65" descr="Radioactive with solid fill">
                <a:extLst>
                  <a:ext uri="{FF2B5EF4-FFF2-40B4-BE49-F238E27FC236}">
                    <a16:creationId xmlns:a16="http://schemas.microsoft.com/office/drawing/2014/main" id="{A226A86A-8B43-5CCC-5906-4C39DBA59B5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553472" y="3114958"/>
                <a:ext cx="679168" cy="679168"/>
              </a:xfrm>
              <a:prstGeom prst="rect">
                <a:avLst/>
              </a:prstGeom>
            </p:spPr>
          </p:pic>
        </p:grpSp>
        <p:grpSp>
          <p:nvGrpSpPr>
            <p:cNvPr id="71" name="Group 70">
              <a:extLst>
                <a:ext uri="{FF2B5EF4-FFF2-40B4-BE49-F238E27FC236}">
                  <a16:creationId xmlns:a16="http://schemas.microsoft.com/office/drawing/2014/main" id="{562E35B7-A2FF-B8C1-5174-1B28CFEFB957}"/>
                </a:ext>
              </a:extLst>
            </p:cNvPr>
            <p:cNvGrpSpPr/>
            <p:nvPr/>
          </p:nvGrpSpPr>
          <p:grpSpPr>
            <a:xfrm>
              <a:off x="8355806" y="4353251"/>
              <a:ext cx="2204199" cy="1032125"/>
              <a:chOff x="381444" y="1438960"/>
              <a:chExt cx="2204199" cy="1032125"/>
            </a:xfrm>
          </p:grpSpPr>
          <p:sp>
            <p:nvSpPr>
              <p:cNvPr id="72" name="TextBox 71">
                <a:extLst>
                  <a:ext uri="{FF2B5EF4-FFF2-40B4-BE49-F238E27FC236}">
                    <a16:creationId xmlns:a16="http://schemas.microsoft.com/office/drawing/2014/main" id="{CF03211F-7AE7-64C3-B842-33A63124AA5C}"/>
                  </a:ext>
                </a:extLst>
              </p:cNvPr>
              <p:cNvSpPr txBox="1"/>
              <p:nvPr/>
            </p:nvSpPr>
            <p:spPr>
              <a:xfrm>
                <a:off x="404303" y="1461354"/>
                <a:ext cx="2181340" cy="1009731"/>
              </a:xfrm>
              <a:prstGeom prst="rect">
                <a:avLst/>
              </a:prstGeom>
              <a:noFill/>
            </p:spPr>
            <p:txBody>
              <a:bodyPr wrap="square" rtlCol="0">
                <a:spAutoFit/>
              </a:bodyPr>
              <a:lstStyle/>
              <a:p>
                <a:pPr>
                  <a:lnSpc>
                    <a:spcPct val="150000"/>
                  </a:lnSpc>
                </a:pPr>
                <a:r>
                  <a:rPr lang="en-IN" sz="1200" b="1" kern="100" dirty="0">
                    <a:solidFill>
                      <a:srgbClr val="000000"/>
                    </a:solidFill>
                    <a:latin typeface="Palatino Linotype" panose="02040502050505030304" pitchFamily="18" charset="0"/>
                    <a:ea typeface="Lato" panose="020F0502020204030203" pitchFamily="34" charset="0"/>
                    <a:cs typeface="Lato" panose="020F0502020204030203" pitchFamily="34" charset="0"/>
                  </a:rPr>
                  <a:t>Conduct Risk assessment</a:t>
                </a:r>
              </a:p>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Procedures and find Audit </a:t>
                </a:r>
                <a:endParaRPr lang="en-IN" sz="1200" b="1" kern="100" dirty="0">
                  <a:solidFill>
                    <a:srgbClr val="000000"/>
                  </a:solidFill>
                  <a:latin typeface="Palatino Linotype" panose="02040502050505030304" pitchFamily="18" charset="0"/>
                  <a:ea typeface="Lato" panose="020F0502020204030203" pitchFamily="34" charset="0"/>
                  <a:cs typeface="Lato" panose="020F0502020204030203" pitchFamily="34" charset="0"/>
                </a:endParaRPr>
              </a:p>
              <a:p>
                <a:pPr>
                  <a:lnSpc>
                    <a:spcPct val="150000"/>
                  </a:lnSpc>
                </a:pPr>
                <a:r>
                  <a:rPr lang="en-IN" sz="1200" b="1" kern="100" dirty="0">
                    <a:solidFill>
                      <a:srgbClr val="000000"/>
                    </a:solidFill>
                    <a:effectLst/>
                    <a:latin typeface="Palatino Linotype" panose="02040502050505030304" pitchFamily="18" charset="0"/>
                    <a:ea typeface="Lato" panose="020F0502020204030203" pitchFamily="34" charset="0"/>
                    <a:cs typeface="Lato" panose="020F0502020204030203" pitchFamily="34" charset="0"/>
                  </a:rPr>
                  <a:t>Materiality .</a:t>
                </a:r>
                <a:endParaRPr lang="en-IN" sz="1200" b="1" kern="100" dirty="0">
                  <a:effectLst/>
                  <a:latin typeface="Palatino Linotype" panose="02040502050505030304" pitchFamily="18" charset="0"/>
                  <a:ea typeface="Lato" panose="020F0502020204030203" pitchFamily="34" charset="0"/>
                  <a:cs typeface="Lato" panose="020F0502020204030203" pitchFamily="34" charset="0"/>
                </a:endParaRPr>
              </a:p>
              <a:p>
                <a:endParaRPr lang="en-IN" sz="1400" dirty="0"/>
              </a:p>
            </p:txBody>
          </p:sp>
          <p:sp>
            <p:nvSpPr>
              <p:cNvPr id="73" name="Left Bracket 72">
                <a:extLst>
                  <a:ext uri="{FF2B5EF4-FFF2-40B4-BE49-F238E27FC236}">
                    <a16:creationId xmlns:a16="http://schemas.microsoft.com/office/drawing/2014/main" id="{32E0679F-F6FA-245D-DE9A-3022DA8FDCAD}"/>
                  </a:ext>
                </a:extLst>
              </p:cNvPr>
              <p:cNvSpPr/>
              <p:nvPr/>
            </p:nvSpPr>
            <p:spPr>
              <a:xfrm>
                <a:off x="381444" y="1438960"/>
                <a:ext cx="45719" cy="90763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a:p>
            </p:txBody>
          </p:sp>
          <p:sp>
            <p:nvSpPr>
              <p:cNvPr id="74" name="Left Bracket 73">
                <a:extLst>
                  <a:ext uri="{FF2B5EF4-FFF2-40B4-BE49-F238E27FC236}">
                    <a16:creationId xmlns:a16="http://schemas.microsoft.com/office/drawing/2014/main" id="{DC21CEB3-027B-BD1B-F20E-6F1AB60E6C3D}"/>
                  </a:ext>
                </a:extLst>
              </p:cNvPr>
              <p:cNvSpPr/>
              <p:nvPr/>
            </p:nvSpPr>
            <p:spPr>
              <a:xfrm flipH="1">
                <a:off x="2171335" y="1445022"/>
                <a:ext cx="49680" cy="907633"/>
              </a:xfrm>
              <a:prstGeom prst="leftBracket">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IN" dirty="0"/>
              </a:p>
            </p:txBody>
          </p:sp>
        </p:grpSp>
      </p:grpSp>
    </p:spTree>
    <p:extLst>
      <p:ext uri="{BB962C8B-B14F-4D97-AF65-F5344CB8AC3E}">
        <p14:creationId xmlns:p14="http://schemas.microsoft.com/office/powerpoint/2010/main" val="2086448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3" name="object 5">
            <a:extLst>
              <a:ext uri="{FF2B5EF4-FFF2-40B4-BE49-F238E27FC236}">
                <a16:creationId xmlns:a16="http://schemas.microsoft.com/office/drawing/2014/main" id="{7E9CF301-7B55-5DCC-6D0F-AF9D89601E72}"/>
              </a:ext>
            </a:extLst>
          </p:cNvPr>
          <p:cNvGraphicFramePr>
            <a:graphicFrameLocks noGrp="1"/>
          </p:cNvGraphicFramePr>
          <p:nvPr>
            <p:extLst>
              <p:ext uri="{D42A27DB-BD31-4B8C-83A1-F6EECF244321}">
                <p14:modId xmlns:p14="http://schemas.microsoft.com/office/powerpoint/2010/main" val="2644212135"/>
              </p:ext>
            </p:extLst>
          </p:nvPr>
        </p:nvGraphicFramePr>
        <p:xfrm>
          <a:off x="528810" y="1064525"/>
          <a:ext cx="11490591" cy="5254388"/>
        </p:xfrm>
        <a:graphic>
          <a:graphicData uri="http://schemas.openxmlformats.org/drawingml/2006/table">
            <a:tbl>
              <a:tblPr/>
              <a:tblGrid>
                <a:gridCol w="2272233">
                  <a:extLst>
                    <a:ext uri="{9D8B030D-6E8A-4147-A177-3AD203B41FA5}">
                      <a16:colId xmlns:a16="http://schemas.microsoft.com/office/drawing/2014/main" val="20000"/>
                    </a:ext>
                  </a:extLst>
                </a:gridCol>
                <a:gridCol w="4642255">
                  <a:extLst>
                    <a:ext uri="{9D8B030D-6E8A-4147-A177-3AD203B41FA5}">
                      <a16:colId xmlns:a16="http://schemas.microsoft.com/office/drawing/2014/main" val="20001"/>
                    </a:ext>
                  </a:extLst>
                </a:gridCol>
                <a:gridCol w="4576103">
                  <a:extLst>
                    <a:ext uri="{9D8B030D-6E8A-4147-A177-3AD203B41FA5}">
                      <a16:colId xmlns:a16="http://schemas.microsoft.com/office/drawing/2014/main" val="20002"/>
                    </a:ext>
                  </a:extLst>
                </a:gridCol>
              </a:tblGrid>
              <a:tr h="395738">
                <a:tc>
                  <a:txBody>
                    <a:bodyPr/>
                    <a:lstStyle>
                      <a:lvl1pPr marL="2540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5400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6223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2230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655638">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55638"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extLst>
                  <a:ext uri="{0D108BD9-81ED-4DB2-BD59-A6C34878D82A}">
                    <a16:rowId xmlns:a16="http://schemas.microsoft.com/office/drawing/2014/main" val="10000"/>
                  </a:ext>
                </a:extLst>
              </a:tr>
              <a:tr h="4858650">
                <a:tc>
                  <a:txBody>
                    <a:bodyPr/>
                    <a:lstStyle>
                      <a:lvl1pPr marL="185738">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85738"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185738"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Cash and Bank</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Bank Statement for the year end &amp; subsequent bank statements.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Bank Reconciliation Statement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Bank Confirmations</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Source documents</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Match Reconciliation ending balance with statement ending balance and General Ledger balance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Please  confirm  whether  there  are</a:t>
                      </a:r>
                    </a:p>
                    <a:p>
                      <a:pPr marL="520700" marR="0" lvl="0" indent="-228600" algn="l" defTabSz="914400" rtl="0" eaLnBrk="1" fontAlgn="base" latinLnBrk="0" hangingPunct="1">
                        <a:lnSpc>
                          <a:spcPct val="113000"/>
                        </a:lnSpc>
                        <a:spcBef>
                          <a:spcPct val="0"/>
                        </a:spcBef>
                        <a:spcAft>
                          <a:spcPct val="0"/>
                        </a:spcAft>
                        <a:buClrTx/>
                        <a:buSzTx/>
                        <a:buFontTx/>
                        <a:buNone/>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     any     outstanding     cheques     or deposits in transit that are there in the bank reconciliation.</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And   then,   have   a   look   at   the</a:t>
                      </a:r>
                    </a:p>
                    <a:p>
                      <a:pPr marL="520700" marR="0" lvl="0" indent="-228600" algn="l" defTabSz="914400" rtl="0" eaLnBrk="1" fontAlgn="base" latinLnBrk="0" hangingPunct="1">
                        <a:lnSpc>
                          <a:spcPct val="112000"/>
                        </a:lnSpc>
                        <a:spcBef>
                          <a:spcPts val="13"/>
                        </a:spcBef>
                        <a:spcAft>
                          <a:spcPct val="0"/>
                        </a:spcAft>
                        <a:buClrTx/>
                        <a:buSzTx/>
                        <a:buFontTx/>
                        <a:buNone/>
                        <a:tabLst>
                          <a:tab pos="522288" algn="l"/>
                        </a:tabLst>
                      </a:pPr>
                      <a:r>
                        <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     subsequent month bank statement and if any unusual large amount is noted,  raise  a  query  to  the  client asking for a supporting document for the transaction.</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37851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object 2">
            <a:extLst>
              <a:ext uri="{FF2B5EF4-FFF2-40B4-BE49-F238E27FC236}">
                <a16:creationId xmlns:a16="http://schemas.microsoft.com/office/drawing/2014/main" id="{59AB9264-9EBF-F8D3-C224-9DE72865BF7C}"/>
              </a:ext>
            </a:extLst>
          </p:cNvPr>
          <p:cNvGraphicFramePr>
            <a:graphicFrameLocks noGrp="1"/>
          </p:cNvGraphicFramePr>
          <p:nvPr>
            <p:extLst>
              <p:ext uri="{D42A27DB-BD31-4B8C-83A1-F6EECF244321}">
                <p14:modId xmlns:p14="http://schemas.microsoft.com/office/powerpoint/2010/main" val="2509379106"/>
              </p:ext>
            </p:extLst>
          </p:nvPr>
        </p:nvGraphicFramePr>
        <p:xfrm>
          <a:off x="363558" y="889207"/>
          <a:ext cx="11545677" cy="5242678"/>
        </p:xfrm>
        <a:graphic>
          <a:graphicData uri="http://schemas.openxmlformats.org/drawingml/2006/table">
            <a:tbl>
              <a:tblPr/>
              <a:tblGrid>
                <a:gridCol w="2280842">
                  <a:extLst>
                    <a:ext uri="{9D8B030D-6E8A-4147-A177-3AD203B41FA5}">
                      <a16:colId xmlns:a16="http://schemas.microsoft.com/office/drawing/2014/main" val="20000"/>
                    </a:ext>
                  </a:extLst>
                </a:gridCol>
                <a:gridCol w="4680056">
                  <a:extLst>
                    <a:ext uri="{9D8B030D-6E8A-4147-A177-3AD203B41FA5}">
                      <a16:colId xmlns:a16="http://schemas.microsoft.com/office/drawing/2014/main" val="20001"/>
                    </a:ext>
                  </a:extLst>
                </a:gridCol>
                <a:gridCol w="4584779">
                  <a:extLst>
                    <a:ext uri="{9D8B030D-6E8A-4147-A177-3AD203B41FA5}">
                      <a16:colId xmlns:a16="http://schemas.microsoft.com/office/drawing/2014/main" val="20002"/>
                    </a:ext>
                  </a:extLst>
                </a:gridCol>
              </a:tblGrid>
              <a:tr h="388920">
                <a:tc>
                  <a:txBody>
                    <a:bodyPr/>
                    <a:lstStyle>
                      <a:lvl1pPr marL="25241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52413"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62706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27063"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65246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52463"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extLst>
                  <a:ext uri="{0D108BD9-81ED-4DB2-BD59-A6C34878D82A}">
                    <a16:rowId xmlns:a16="http://schemas.microsoft.com/office/drawing/2014/main" val="10000"/>
                  </a:ext>
                </a:extLst>
              </a:tr>
              <a:tr h="2247271">
                <a:tc>
                  <a:txBody>
                    <a:bodyPr/>
                    <a:lstStyle>
                      <a:lvl1pPr marL="306388" indent="46038">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06388" marR="0" lvl="0" indent="46038" algn="l" defTabSz="914400" rtl="0" eaLnBrk="1" fontAlgn="base" latinLnBrk="0" hangingPunct="1">
                        <a:lnSpc>
                          <a:spcPct val="112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Accounts Receivable</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Aged receivable detailed and summary listing for the year end.</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Subsequent month bank support.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If the receivables are exceeded over 90 days, then we need the collectability status for the same.</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the above source document.</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Match the Aged receivable listing ending balance with the General Ledger balance. If any material variance is noted find the reason of it and update the client about the variance.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As per the materiality levels the AR testing template goes through a certain number of samples, to be tested.</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the samples and raise query for invoice or supporting document and subsequent bank support to check whether the amount has been received or not.</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06487">
                <a:tc>
                  <a:txBody>
                    <a:bodyPr/>
                    <a:lstStyle>
                      <a:lvl1pPr marL="24447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44475"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Prepayments</a:t>
                      </a:r>
                      <a:endPar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Prepayment reconciliation for the year end.</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Supporting invoices.</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the above source documents.</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As per the supporting invoices provided calculate the prepaid period from the year end. And calculate the per day amount by dividing it by total number of days accordingly.</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Then multiply the prepaid number of days with the per day amount and match with the General Ledger balance. If any material variance is noted find the reason of it and update the client about the variance.</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its presentation as per IAS 1 Presentation of Financial Statements.</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3200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object 2">
            <a:extLst>
              <a:ext uri="{FF2B5EF4-FFF2-40B4-BE49-F238E27FC236}">
                <a16:creationId xmlns:a16="http://schemas.microsoft.com/office/drawing/2014/main" id="{3473670C-BE76-6F29-B398-E2E96ABA16B2}"/>
              </a:ext>
            </a:extLst>
          </p:cNvPr>
          <p:cNvGraphicFramePr>
            <a:graphicFrameLocks noGrp="1"/>
          </p:cNvGraphicFramePr>
          <p:nvPr>
            <p:extLst>
              <p:ext uri="{D42A27DB-BD31-4B8C-83A1-F6EECF244321}">
                <p14:modId xmlns:p14="http://schemas.microsoft.com/office/powerpoint/2010/main" val="114171229"/>
              </p:ext>
            </p:extLst>
          </p:nvPr>
        </p:nvGraphicFramePr>
        <p:xfrm>
          <a:off x="385590" y="968578"/>
          <a:ext cx="11457543" cy="5063442"/>
        </p:xfrm>
        <a:graphic>
          <a:graphicData uri="http://schemas.openxmlformats.org/drawingml/2006/table">
            <a:tbl>
              <a:tblPr/>
              <a:tblGrid>
                <a:gridCol w="2263431">
                  <a:extLst>
                    <a:ext uri="{9D8B030D-6E8A-4147-A177-3AD203B41FA5}">
                      <a16:colId xmlns:a16="http://schemas.microsoft.com/office/drawing/2014/main" val="20000"/>
                    </a:ext>
                  </a:extLst>
                </a:gridCol>
                <a:gridCol w="4644330">
                  <a:extLst>
                    <a:ext uri="{9D8B030D-6E8A-4147-A177-3AD203B41FA5}">
                      <a16:colId xmlns:a16="http://schemas.microsoft.com/office/drawing/2014/main" val="20001"/>
                    </a:ext>
                  </a:extLst>
                </a:gridCol>
                <a:gridCol w="4549782">
                  <a:extLst>
                    <a:ext uri="{9D8B030D-6E8A-4147-A177-3AD203B41FA5}">
                      <a16:colId xmlns:a16="http://schemas.microsoft.com/office/drawing/2014/main" val="20002"/>
                    </a:ext>
                  </a:extLst>
                </a:gridCol>
              </a:tblGrid>
              <a:tr h="463615">
                <a:tc>
                  <a:txBody>
                    <a:bodyPr/>
                    <a:lstStyle>
                      <a:lvl1pPr marL="25241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52413"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62706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27063"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tc>
                  <a:txBody>
                    <a:bodyPr/>
                    <a:lstStyle>
                      <a:lvl1pPr marL="65246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52463"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kumimoji="0" lang="en-US" altLang="en-US" sz="16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solidFill>
                      <a:srgbClr val="7F0000"/>
                    </a:solidFill>
                  </a:tcPr>
                </a:tc>
                <a:extLst>
                  <a:ext uri="{0D108BD9-81ED-4DB2-BD59-A6C34878D82A}">
                    <a16:rowId xmlns:a16="http://schemas.microsoft.com/office/drawing/2014/main" val="10000"/>
                  </a:ext>
                </a:extLst>
              </a:tr>
              <a:tr h="1935404">
                <a:tc>
                  <a:txBody>
                    <a:bodyPr/>
                    <a:lstStyle>
                      <a:lvl1pPr marL="261938">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61938"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Fixed Assets</a:t>
                      </a:r>
                      <a:endPar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Depreciation schedule</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Assets addition invoices (If any improvement happened in CY).</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Recalculate the client given depreciation schedule.</a:t>
                      </a:r>
                    </a:p>
                    <a:p>
                      <a:pPr marL="520700" marR="0" lvl="0"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accounting policy is in accordance with IAS 16 PPE.</a:t>
                      </a:r>
                    </a:p>
                    <a:p>
                      <a:pPr marL="520700" marR="0" lvl="0" indent="-228600" algn="l" defTabSz="914400" rtl="0" eaLnBrk="1" fontAlgn="base" latinLnBrk="0" hangingPunct="1">
                        <a:lnSpc>
                          <a:spcPct val="100000"/>
                        </a:lnSpc>
                        <a:spcBef>
                          <a:spcPts val="75"/>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Verify the recalculated amount to the general ledger.</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 case of any material change need to confirm with the client.</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64423">
                <a:tc>
                  <a:txBody>
                    <a:bodyPr/>
                    <a:lstStyle>
                      <a:lvl1pPr marL="32702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27025"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Inventories</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Purchase orders</a:t>
                      </a:r>
                    </a:p>
                    <a:p>
                      <a:pPr marL="520700" marR="0" lvl="0"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Supporting invoices Creditor confirmations</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just"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0700" algn="l"/>
                        </a:tabLst>
                      </a:pP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just"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Source documents</a:t>
                      </a:r>
                    </a:p>
                    <a:p>
                      <a:pPr marL="520700" marR="0" lvl="0" indent="-228600" algn="just"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accounting policy is in accordance with IAS 2 Inventories.</a:t>
                      </a:r>
                    </a:p>
                    <a:p>
                      <a:pPr marL="520700" marR="0" lvl="0" indent="-228600" algn="just"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Match inventory purchases with purchase orders made and reconcile with supporting invoices.</a:t>
                      </a:r>
                    </a:p>
                    <a:p>
                      <a:pPr marL="520700" marR="0" lvl="0" indent="-228600" algn="just"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purchase   of inventories Approved by appropriate authority.</a:t>
                      </a:r>
                    </a:p>
                    <a:p>
                      <a:pPr marL="520700" marR="0" lvl="0" indent="-228600" algn="just" defTabSz="914400" rtl="0" eaLnBrk="1" fontAlgn="base" latinLnBrk="0" hangingPunct="1">
                        <a:lnSpc>
                          <a:spcPts val="1363"/>
                        </a:lnSpc>
                        <a:spcBef>
                          <a:spcPts val="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Conduct stock verification at irregular intervals.</a:t>
                      </a:r>
                    </a:p>
                  </a:txBody>
                  <a:tcPr marL="0" marR="0" marT="0" marB="0" horzOverflow="overflow">
                    <a:lnL w="7365" cap="flat" cmpd="sng" algn="ctr">
                      <a:solidFill>
                        <a:srgbClr val="000000"/>
                      </a:solidFill>
                      <a:prstDash val="solid"/>
                      <a:round/>
                      <a:headEnd type="none" w="med" len="med"/>
                      <a:tailEnd type="none" w="med" len="med"/>
                    </a:lnL>
                    <a:lnR w="7365" cap="flat" cmpd="sng" algn="ctr">
                      <a:solidFill>
                        <a:srgbClr val="000000"/>
                      </a:solidFill>
                      <a:prstDash val="solid"/>
                      <a:round/>
                      <a:headEnd type="none" w="med" len="med"/>
                      <a:tailEnd type="none" w="med" len="med"/>
                    </a:lnR>
                    <a:lnT w="7365" cap="flat" cmpd="sng" algn="ctr">
                      <a:solidFill>
                        <a:srgbClr val="000000"/>
                      </a:solidFill>
                      <a:prstDash val="solid"/>
                      <a:round/>
                      <a:headEnd type="none" w="med" len="med"/>
                      <a:tailEnd type="none" w="med" len="med"/>
                    </a:lnT>
                    <a:lnB w="736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02004403"/>
                  </a:ext>
                </a:extLst>
              </a:tr>
            </a:tbl>
          </a:graphicData>
        </a:graphic>
      </p:graphicFrame>
    </p:spTree>
    <p:extLst>
      <p:ext uri="{BB962C8B-B14F-4D97-AF65-F5344CB8AC3E}">
        <p14:creationId xmlns:p14="http://schemas.microsoft.com/office/powerpoint/2010/main" val="3563953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3" name="Table 2">
            <a:extLst>
              <a:ext uri="{FF2B5EF4-FFF2-40B4-BE49-F238E27FC236}">
                <a16:creationId xmlns:a16="http://schemas.microsoft.com/office/drawing/2014/main" id="{98D1CF52-D049-16E0-C828-89A818CBA3CA}"/>
              </a:ext>
            </a:extLst>
          </p:cNvPr>
          <p:cNvGraphicFramePr>
            <a:graphicFrameLocks noGrp="1"/>
          </p:cNvGraphicFramePr>
          <p:nvPr>
            <p:extLst>
              <p:ext uri="{D42A27DB-BD31-4B8C-83A1-F6EECF244321}">
                <p14:modId xmlns:p14="http://schemas.microsoft.com/office/powerpoint/2010/main" val="4208304545"/>
              </p:ext>
            </p:extLst>
          </p:nvPr>
        </p:nvGraphicFramePr>
        <p:xfrm>
          <a:off x="539827" y="980501"/>
          <a:ext cx="11325339" cy="4683645"/>
        </p:xfrm>
        <a:graphic>
          <a:graphicData uri="http://schemas.openxmlformats.org/drawingml/2006/table">
            <a:tbl>
              <a:tblPr/>
              <a:tblGrid>
                <a:gridCol w="2242418">
                  <a:extLst>
                    <a:ext uri="{9D8B030D-6E8A-4147-A177-3AD203B41FA5}">
                      <a16:colId xmlns:a16="http://schemas.microsoft.com/office/drawing/2014/main" val="3556116636"/>
                    </a:ext>
                  </a:extLst>
                </a:gridCol>
                <a:gridCol w="4575436">
                  <a:extLst>
                    <a:ext uri="{9D8B030D-6E8A-4147-A177-3AD203B41FA5}">
                      <a16:colId xmlns:a16="http://schemas.microsoft.com/office/drawing/2014/main" val="2763079267"/>
                    </a:ext>
                  </a:extLst>
                </a:gridCol>
                <a:gridCol w="4507485">
                  <a:extLst>
                    <a:ext uri="{9D8B030D-6E8A-4147-A177-3AD203B41FA5}">
                      <a16:colId xmlns:a16="http://schemas.microsoft.com/office/drawing/2014/main" val="3683110672"/>
                    </a:ext>
                  </a:extLst>
                </a:gridCol>
              </a:tblGrid>
              <a:tr h="429658">
                <a:tc>
                  <a:txBody>
                    <a:bodyPr/>
                    <a:lstStyle/>
                    <a:p>
                      <a:pPr marL="25603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3438969447"/>
                  </a:ext>
                </a:extLst>
              </a:tr>
              <a:tr h="1804466">
                <a:tc>
                  <a:txBody>
                    <a:bodyPr/>
                    <a:lstStyle>
                      <a:lvl1pPr marL="153988">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53988"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Intangible Assets</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Amortization schedule</a:t>
                      </a:r>
                    </a:p>
                    <a:p>
                      <a:pPr marL="63500" marR="0" lvl="0" indent="0" algn="l" defTabSz="914400" rtl="0" eaLnBrk="1" fontAlgn="base" latinLnBrk="0" hangingPunct="1">
                        <a:lnSpc>
                          <a:spcPct val="100000"/>
                        </a:lnSpc>
                        <a:spcBef>
                          <a:spcPts val="15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0700" algn="l"/>
                        </a:tabLst>
                      </a:pP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perform substantive tests to determine that the intangible assets exist by reviewing appropriate documentation.</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IAS 38 Intangible assets were followed.</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Recalculate Amortization Schedule</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Verify the recalculated amount to the general ledger.</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 case of any material change need to confirm with the client.</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3901223"/>
                  </a:ext>
                </a:extLst>
              </a:tr>
              <a:tr h="2449521">
                <a:tc>
                  <a:txBody>
                    <a:bodyPr/>
                    <a:lstStyle>
                      <a:lvl1pPr marL="4064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4064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Accruals</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Accrual reconciliation for the year end</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Recalculate material accruals based on source reports / documents. Investigate any material variances.</a:t>
                      </a:r>
                    </a:p>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Identify expense accounts that give risk to accruals (i.e., invoiced after the service has been provided) and assess if an accrual is required. Process adjustments where necessary.</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Compare prior year accruals with current year accruals and assess if any accruals are unrecorded as at balance date.</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8265824"/>
                  </a:ext>
                </a:extLst>
              </a:tr>
            </a:tbl>
          </a:graphicData>
        </a:graphic>
      </p:graphicFrame>
    </p:spTree>
    <p:extLst>
      <p:ext uri="{BB962C8B-B14F-4D97-AF65-F5344CB8AC3E}">
        <p14:creationId xmlns:p14="http://schemas.microsoft.com/office/powerpoint/2010/main" val="1434687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5BE9059D-28D3-9645-94F4-BA34B23FD378}"/>
              </a:ext>
            </a:extLst>
          </p:cNvPr>
          <p:cNvGraphicFramePr>
            <a:graphicFrameLocks noGrp="1"/>
          </p:cNvGraphicFramePr>
          <p:nvPr>
            <p:extLst>
              <p:ext uri="{D42A27DB-BD31-4B8C-83A1-F6EECF244321}">
                <p14:modId xmlns:p14="http://schemas.microsoft.com/office/powerpoint/2010/main" val="662588286"/>
              </p:ext>
            </p:extLst>
          </p:nvPr>
        </p:nvGraphicFramePr>
        <p:xfrm>
          <a:off x="361720" y="867175"/>
          <a:ext cx="11468559" cy="5905356"/>
        </p:xfrm>
        <a:graphic>
          <a:graphicData uri="http://schemas.openxmlformats.org/drawingml/2006/table">
            <a:tbl>
              <a:tblPr/>
              <a:tblGrid>
                <a:gridCol w="2270774">
                  <a:extLst>
                    <a:ext uri="{9D8B030D-6E8A-4147-A177-3AD203B41FA5}">
                      <a16:colId xmlns:a16="http://schemas.microsoft.com/office/drawing/2014/main" val="3775056138"/>
                    </a:ext>
                  </a:extLst>
                </a:gridCol>
                <a:gridCol w="4633298">
                  <a:extLst>
                    <a:ext uri="{9D8B030D-6E8A-4147-A177-3AD203B41FA5}">
                      <a16:colId xmlns:a16="http://schemas.microsoft.com/office/drawing/2014/main" val="2382330371"/>
                    </a:ext>
                  </a:extLst>
                </a:gridCol>
                <a:gridCol w="4564487">
                  <a:extLst>
                    <a:ext uri="{9D8B030D-6E8A-4147-A177-3AD203B41FA5}">
                      <a16:colId xmlns:a16="http://schemas.microsoft.com/office/drawing/2014/main" val="2507554291"/>
                    </a:ext>
                  </a:extLst>
                </a:gridCol>
              </a:tblGrid>
              <a:tr h="395448">
                <a:tc>
                  <a:txBody>
                    <a:bodyPr/>
                    <a:lstStyle/>
                    <a:p>
                      <a:pPr marL="25603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990063256"/>
                  </a:ext>
                </a:extLst>
              </a:tr>
              <a:tr h="5509908">
                <a:tc>
                  <a:txBody>
                    <a:bodyPr/>
                    <a:lstStyle>
                      <a:lvl1pPr marL="219075" indent="-14605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19075" marR="0" lvl="0" indent="-146050" algn="l" defTabSz="914400" rtl="0" eaLnBrk="1" fontAlgn="base" latinLnBrk="0" hangingPunct="1">
                        <a:lnSpc>
                          <a:spcPct val="113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219075" marR="0" lvl="0" indent="-146050" algn="l" defTabSz="914400" rtl="0" eaLnBrk="1" fontAlgn="base" latinLnBrk="0" hangingPunct="1">
                        <a:lnSpc>
                          <a:spcPct val="113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Accounts Payable or Trade Payables</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13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63500" marR="0" lvl="0" indent="0" algn="l" defTabSz="914400" rtl="0" eaLnBrk="1" fontAlgn="base" latinLnBrk="0" hangingPunct="1">
                        <a:lnSpc>
                          <a:spcPct val="113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Aged payable detailed and summary listing for the year end.</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0700" algn="l"/>
                        </a:tabLst>
                        <a:defRPr sz="1600">
                          <a:solidFill>
                            <a:schemeClr val="tx1"/>
                          </a:solidFill>
                          <a:latin typeface="Calibri" panose="020F0502020204030204" pitchFamily="34" charset="0"/>
                        </a:defRPr>
                      </a:lvl1pPr>
                      <a:lvl2pPr marL="742950" indent="-285750">
                        <a:spcBef>
                          <a:spcPct val="20000"/>
                        </a:spcBef>
                        <a:tabLst>
                          <a:tab pos="520700" algn="l"/>
                        </a:tabLst>
                        <a:defRPr sz="1600">
                          <a:solidFill>
                            <a:schemeClr val="tx1"/>
                          </a:solidFill>
                          <a:latin typeface="Calibri" panose="020F0502020204030204" pitchFamily="34" charset="0"/>
                        </a:defRPr>
                      </a:lvl2pPr>
                      <a:lvl3pPr marL="1143000" indent="-228600">
                        <a:spcBef>
                          <a:spcPct val="20000"/>
                        </a:spcBef>
                        <a:tabLst>
                          <a:tab pos="520700" algn="l"/>
                        </a:tabLst>
                        <a:defRPr sz="1600">
                          <a:solidFill>
                            <a:schemeClr val="tx1"/>
                          </a:solidFill>
                          <a:latin typeface="Calibri" panose="020F0502020204030204" pitchFamily="34" charset="0"/>
                        </a:defRPr>
                      </a:lvl3pPr>
                      <a:lvl4pPr marL="1600200" indent="-228600">
                        <a:spcBef>
                          <a:spcPct val="20000"/>
                        </a:spcBef>
                        <a:tabLst>
                          <a:tab pos="520700" algn="l"/>
                        </a:tabLst>
                        <a:defRPr sz="1600">
                          <a:solidFill>
                            <a:schemeClr val="tx1"/>
                          </a:solidFill>
                          <a:latin typeface="Calibri" panose="020F0502020204030204" pitchFamily="34" charset="0"/>
                        </a:defRPr>
                      </a:lvl4pPr>
                      <a:lvl5pPr marL="2057400" indent="-228600">
                        <a:spcBef>
                          <a:spcPct val="20000"/>
                        </a:spcBef>
                        <a:tabLst>
                          <a:tab pos="520700"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0700"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the above source document.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Match the Aged Payables listing ending balance with the General Ledger balance. If any material variance is noted find the reason for it and update the client about the variance.</a:t>
                      </a:r>
                    </a:p>
                    <a:p>
                      <a:pPr marL="520700" marR="0" lvl="0" indent="-228600" algn="l" defTabSz="914400" rtl="0" eaLnBrk="1" fontAlgn="base" latinLnBrk="0" hangingPunct="1">
                        <a:lnSpc>
                          <a:spcPct val="113000"/>
                        </a:lnSpc>
                        <a:spcBef>
                          <a:spcPts val="13"/>
                        </a:spcBef>
                        <a:spcAft>
                          <a:spcPct val="0"/>
                        </a:spcAft>
                        <a:buClrTx/>
                        <a:buSzTx/>
                        <a:buFont typeface="Symbol" panose="05050102010706020507" pitchFamily="18" charset="2"/>
                        <a:buChar char=""/>
                        <a:tabLst>
                          <a:tab pos="5207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Search for unrecorded liabilities in the audit test that auditors perform to verify if the payables are understated due to the liabilities having not been recorded. This type of audit test is usually performed to respond to the risk of understatement of liabilities.</a:t>
                      </a:r>
                    </a:p>
                    <a:p>
                      <a:pPr marL="977900" marR="0" lvl="0" indent="-228600" algn="l" defTabSz="914400" rtl="0" eaLnBrk="1" fontAlgn="base" latinLnBrk="0" hangingPunct="1">
                        <a:lnSpc>
                          <a:spcPct val="113000"/>
                        </a:lnSpc>
                        <a:spcBef>
                          <a:spcPct val="0"/>
                        </a:spcBef>
                        <a:spcAft>
                          <a:spcPct val="0"/>
                        </a:spcAft>
                        <a:buClrTx/>
                        <a:buSzTx/>
                        <a:buFont typeface="Palatino Linotype" panose="02040502050505030304" pitchFamily="18" charset="0"/>
                        <a:buAutoNum type="alphaLcParenR"/>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materiality threshold for review of invoices - to review all invoices over this value (i.e., specific performance materiality or performance materiality).</a:t>
                      </a:r>
                    </a:p>
                    <a:p>
                      <a:pPr marL="977900" marR="0" lvl="0" indent="-228600" algn="l" defTabSz="914400" rtl="0" eaLnBrk="1" fontAlgn="base" latinLnBrk="0" hangingPunct="1">
                        <a:lnSpc>
                          <a:spcPct val="100000"/>
                        </a:lnSpc>
                        <a:spcBef>
                          <a:spcPts val="150"/>
                        </a:spcBef>
                        <a:spcAft>
                          <a:spcPct val="0"/>
                        </a:spcAft>
                        <a:buClrTx/>
                        <a:buSzTx/>
                        <a:buFont typeface="Palatino Linotype" panose="02040502050505030304" pitchFamily="18" charset="0"/>
                        <a:buAutoNum type="alphaLcParenR"/>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all unpaid</a:t>
                      </a:r>
                    </a:p>
                    <a:p>
                      <a:pPr marL="977900" marR="0" lvl="0" indent="-228600" algn="l" defTabSz="914400" rtl="0" eaLnBrk="1" fontAlgn="base" latinLnBrk="0" hangingPunct="1">
                        <a:lnSpc>
                          <a:spcPct val="112000"/>
                        </a:lnSpc>
                        <a:spcBef>
                          <a:spcPct val="0"/>
                        </a:spcBef>
                        <a:spcAft>
                          <a:spcPct val="0"/>
                        </a:spcAft>
                        <a:buClrTx/>
                        <a:buSzTx/>
                        <a:buFontTx/>
                        <a:buNone/>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invoices as at testing date. Review invoices for any liabilities relating to the audited FY. Reconcile recorded liabilities.</a:t>
                      </a:r>
                    </a:p>
                    <a:p>
                      <a:pPr marL="977900" marR="0" lvl="0" indent="-228600" algn="l" defTabSz="914400" rtl="0" eaLnBrk="1" fontAlgn="base" latinLnBrk="0" hangingPunct="1">
                        <a:lnSpc>
                          <a:spcPct val="112000"/>
                        </a:lnSpc>
                        <a:spcBef>
                          <a:spcPct val="0"/>
                        </a:spcBef>
                        <a:spcAft>
                          <a:spcPct val="0"/>
                        </a:spcAft>
                        <a:buClrTx/>
                        <a:buSzTx/>
                        <a:buFontTx/>
                        <a:buNone/>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Process adjustments were required.</a:t>
                      </a:r>
                    </a:p>
                    <a:p>
                      <a:pPr marL="977900" marR="0" lvl="0" indent="-228600" algn="l" defTabSz="914400" rtl="0" eaLnBrk="1" fontAlgn="base" latinLnBrk="0" hangingPunct="1">
                        <a:lnSpc>
                          <a:spcPct val="112000"/>
                        </a:lnSpc>
                        <a:spcBef>
                          <a:spcPct val="0"/>
                        </a:spcBef>
                        <a:spcAft>
                          <a:spcPct val="0"/>
                        </a:spcAft>
                        <a:buClrTx/>
                        <a:buSzTx/>
                        <a:buFont typeface="Palatino Linotype" panose="02040502050505030304" pitchFamily="18" charset="0"/>
                        <a:buAutoNum type="alphaLcParenR" startAt="3"/>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all invoices paid since balance date as at testing date. Review invoices for any liabilities relating to the audited FY.</a:t>
                      </a:r>
                    </a:p>
                    <a:p>
                      <a:pPr marL="977900" marR="0" lvl="0" indent="-228600" algn="l" defTabSz="914400" rtl="0" eaLnBrk="1" fontAlgn="base" latinLnBrk="0" hangingPunct="1">
                        <a:lnSpc>
                          <a:spcPct val="112000"/>
                        </a:lnSpc>
                        <a:spcBef>
                          <a:spcPct val="0"/>
                        </a:spcBef>
                        <a:spcAft>
                          <a:spcPct val="0"/>
                        </a:spcAft>
                        <a:buClrTx/>
                        <a:buSzTx/>
                        <a:buFont typeface="Palatino Linotype" panose="02040502050505030304" pitchFamily="18" charset="0"/>
                        <a:buAutoNum type="alphaLcParenR" startAt="3"/>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Reconcile recorded liabilities. Process adjustments were required.</a:t>
                      </a:r>
                    </a:p>
                    <a:p>
                      <a:pPr marL="977900" marR="0" lvl="0" indent="-228600" algn="l" defTabSz="914400" rtl="0" eaLnBrk="1" fontAlgn="base" latinLnBrk="0" hangingPunct="1">
                        <a:lnSpc>
                          <a:spcPct val="100000"/>
                        </a:lnSpc>
                        <a:spcBef>
                          <a:spcPts val="150"/>
                        </a:spcBef>
                        <a:spcAft>
                          <a:spcPct val="0"/>
                        </a:spcAft>
                        <a:buClrTx/>
                        <a:buSzTx/>
                        <a:buFont typeface="Palatino Linotype" panose="02040502050505030304" pitchFamily="18" charset="0"/>
                        <a:buAutoNum type="alphaLcParenR" startAt="3"/>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Assess the coverage</a:t>
                      </a:r>
                    </a:p>
                    <a:p>
                      <a:pPr marL="977900" marR="0" lvl="0" indent="-228600" algn="l" defTabSz="914400" rtl="0" eaLnBrk="1" fontAlgn="base" latinLnBrk="0" hangingPunct="1">
                        <a:lnSpc>
                          <a:spcPct val="113000"/>
                        </a:lnSpc>
                        <a:spcBef>
                          <a:spcPct val="0"/>
                        </a:spcBef>
                        <a:spcAft>
                          <a:spcPct val="0"/>
                        </a:spcAft>
                        <a:buClrTx/>
                        <a:buSzTx/>
                        <a:buFontTx/>
                        <a:buNone/>
                        <a:tabLst>
                          <a:tab pos="977900"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obtained over valuation and assess the need for further testing (e.g., supplier statement testing).</a:t>
                      </a:r>
                    </a:p>
                    <a:p>
                      <a:pPr marL="520700" marR="0" lvl="0" indent="-228600" algn="l" defTabSz="914400" rtl="0" eaLnBrk="1" fontAlgn="base" latinLnBrk="0" hangingPunct="1">
                        <a:lnSpc>
                          <a:spcPct val="112000"/>
                        </a:lnSpc>
                        <a:spcBef>
                          <a:spcPts val="13"/>
                        </a:spcBef>
                        <a:spcAft>
                          <a:spcPct val="0"/>
                        </a:spcAft>
                        <a:buClrTx/>
                        <a:buSzTx/>
                        <a:buFontTx/>
                        <a:buNone/>
                        <a:tabLst>
                          <a:tab pos="520700" algn="l"/>
                        </a:tabLst>
                      </a:pP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0320503"/>
                  </a:ext>
                </a:extLst>
              </a:tr>
            </a:tbl>
          </a:graphicData>
        </a:graphic>
      </p:graphicFrame>
    </p:spTree>
    <p:extLst>
      <p:ext uri="{BB962C8B-B14F-4D97-AF65-F5344CB8AC3E}">
        <p14:creationId xmlns:p14="http://schemas.microsoft.com/office/powerpoint/2010/main" val="146843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94DBE1ED-310D-1C51-B95C-D1A272C130B0}"/>
              </a:ext>
            </a:extLst>
          </p:cNvPr>
          <p:cNvGraphicFramePr>
            <a:graphicFrameLocks noGrp="1"/>
          </p:cNvGraphicFramePr>
          <p:nvPr>
            <p:extLst>
              <p:ext uri="{D42A27DB-BD31-4B8C-83A1-F6EECF244321}">
                <p14:modId xmlns:p14="http://schemas.microsoft.com/office/powerpoint/2010/main" val="3982816454"/>
              </p:ext>
            </p:extLst>
          </p:nvPr>
        </p:nvGraphicFramePr>
        <p:xfrm>
          <a:off x="407623" y="1123721"/>
          <a:ext cx="11369407" cy="2644048"/>
        </p:xfrm>
        <a:graphic>
          <a:graphicData uri="http://schemas.openxmlformats.org/drawingml/2006/table">
            <a:tbl>
              <a:tblPr/>
              <a:tblGrid>
                <a:gridCol w="2251142">
                  <a:extLst>
                    <a:ext uri="{9D8B030D-6E8A-4147-A177-3AD203B41FA5}">
                      <a16:colId xmlns:a16="http://schemas.microsoft.com/office/drawing/2014/main" val="3483291157"/>
                    </a:ext>
                  </a:extLst>
                </a:gridCol>
                <a:gridCol w="4593241">
                  <a:extLst>
                    <a:ext uri="{9D8B030D-6E8A-4147-A177-3AD203B41FA5}">
                      <a16:colId xmlns:a16="http://schemas.microsoft.com/office/drawing/2014/main" val="2534610429"/>
                    </a:ext>
                  </a:extLst>
                </a:gridCol>
                <a:gridCol w="4525024">
                  <a:extLst>
                    <a:ext uri="{9D8B030D-6E8A-4147-A177-3AD203B41FA5}">
                      <a16:colId xmlns:a16="http://schemas.microsoft.com/office/drawing/2014/main" val="1833865097"/>
                    </a:ext>
                  </a:extLst>
                </a:gridCol>
              </a:tblGrid>
              <a:tr h="288284">
                <a:tc>
                  <a:txBody>
                    <a:bodyPr/>
                    <a:lstStyle/>
                    <a:p>
                      <a:pPr marL="25603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2740496519"/>
                  </a:ext>
                </a:extLst>
              </a:tr>
              <a:tr h="2355764">
                <a:tc>
                  <a:txBody>
                    <a:bodyPr/>
                    <a:lstStyle>
                      <a:lvl1pPr>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Loan</a:t>
                      </a:r>
                      <a:endPar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Loan statement.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Confirmation.</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Amortization schedule.</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Check whether it’s a Short term or long term loan by verifying the loan agreement.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accounting policies as per</a:t>
                      </a:r>
                    </a:p>
                    <a:p>
                      <a:pPr marL="520700" marR="0" lvl="0" indent="-228600" algn="l" defTabSz="914400" rtl="0" eaLnBrk="1" fontAlgn="base" latinLnBrk="0" hangingPunct="1">
                        <a:lnSpc>
                          <a:spcPct val="112000"/>
                        </a:lnSpc>
                        <a:spcBef>
                          <a:spcPts val="13"/>
                        </a:spcBef>
                        <a:spcAft>
                          <a:spcPct val="0"/>
                        </a:spcAft>
                        <a:buClrTx/>
                        <a:buSzTx/>
                        <a:buFontTx/>
                        <a:buNone/>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IFRS 9 Financial instruments were followed.</a:t>
                      </a:r>
                    </a:p>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Compare the loan statement ending balance to the general ledger balance.</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Recalculate the interest and principal payments paid in</a:t>
                      </a:r>
                    </a:p>
                    <a:p>
                      <a:pPr marL="520700" marR="0" lvl="0" indent="-228600" algn="l" defTabSz="914400" rtl="0" eaLnBrk="1" fontAlgn="base" latinLnBrk="0" hangingPunct="1">
                        <a:lnSpc>
                          <a:spcPct val="112000"/>
                        </a:lnSpc>
                        <a:spcBef>
                          <a:spcPts val="13"/>
                        </a:spcBef>
                        <a:spcAft>
                          <a:spcPct val="0"/>
                        </a:spcAft>
                        <a:buClrTx/>
                        <a:buSzTx/>
                        <a:buFontTx/>
                        <a:buNone/>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amortization schedule and verify with the general ledger.</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0035317"/>
                  </a:ext>
                </a:extLst>
              </a:tr>
            </a:tbl>
          </a:graphicData>
        </a:graphic>
      </p:graphicFrame>
    </p:spTree>
    <p:extLst>
      <p:ext uri="{BB962C8B-B14F-4D97-AF65-F5344CB8AC3E}">
        <p14:creationId xmlns:p14="http://schemas.microsoft.com/office/powerpoint/2010/main" val="2544131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spcAft>
                <a:spcPts val="200"/>
              </a:spcAft>
            </a:pP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154B44F4-EA3C-95E8-5E82-5A499B72212D}"/>
              </a:ext>
            </a:extLst>
          </p:cNvPr>
          <p:cNvGraphicFramePr>
            <a:graphicFrameLocks noGrp="1"/>
          </p:cNvGraphicFramePr>
          <p:nvPr>
            <p:extLst>
              <p:ext uri="{D42A27DB-BD31-4B8C-83A1-F6EECF244321}">
                <p14:modId xmlns:p14="http://schemas.microsoft.com/office/powerpoint/2010/main" val="2730314430"/>
              </p:ext>
            </p:extLst>
          </p:nvPr>
        </p:nvGraphicFramePr>
        <p:xfrm>
          <a:off x="495760" y="925417"/>
          <a:ext cx="11314322" cy="4969738"/>
        </p:xfrm>
        <a:graphic>
          <a:graphicData uri="http://schemas.openxmlformats.org/drawingml/2006/table">
            <a:tbl>
              <a:tblPr/>
              <a:tblGrid>
                <a:gridCol w="2240234">
                  <a:extLst>
                    <a:ext uri="{9D8B030D-6E8A-4147-A177-3AD203B41FA5}">
                      <a16:colId xmlns:a16="http://schemas.microsoft.com/office/drawing/2014/main" val="2171568433"/>
                    </a:ext>
                  </a:extLst>
                </a:gridCol>
                <a:gridCol w="4570987">
                  <a:extLst>
                    <a:ext uri="{9D8B030D-6E8A-4147-A177-3AD203B41FA5}">
                      <a16:colId xmlns:a16="http://schemas.microsoft.com/office/drawing/2014/main" val="3124605016"/>
                    </a:ext>
                  </a:extLst>
                </a:gridCol>
                <a:gridCol w="4503101">
                  <a:extLst>
                    <a:ext uri="{9D8B030D-6E8A-4147-A177-3AD203B41FA5}">
                      <a16:colId xmlns:a16="http://schemas.microsoft.com/office/drawing/2014/main" val="3834597808"/>
                    </a:ext>
                  </a:extLst>
                </a:gridCol>
              </a:tblGrid>
              <a:tr h="429658">
                <a:tc>
                  <a:txBody>
                    <a:bodyPr/>
                    <a:lstStyle/>
                    <a:p>
                      <a:pPr marL="256032" marR="0" indent="0" algn="l"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24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l"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24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l"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24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471053032"/>
                  </a:ext>
                </a:extLst>
              </a:tr>
              <a:tr h="4540080">
                <a:tc>
                  <a:txBody>
                    <a:bodyPr/>
                    <a:lstStyle>
                      <a:lvl1pPr marL="37147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71475"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Revenue</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contract agreement.</a:t>
                      </a:r>
                    </a:p>
                    <a:p>
                      <a:pPr marL="520700" marR="0" lvl="0"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Resident revenue statement or invoices.</a:t>
                      </a:r>
                    </a:p>
                    <a:p>
                      <a:pPr marL="520700" marR="0" lvl="0" indent="-228600" algn="l" defTabSz="914400" rtl="0" eaLnBrk="1" fontAlgn="base" latinLnBrk="0" hangingPunct="1">
                        <a:lnSpc>
                          <a:spcPct val="100000"/>
                        </a:lnSpc>
                        <a:spcBef>
                          <a:spcPts val="25"/>
                        </a:spcBef>
                        <a:spcAft>
                          <a:spcPct val="0"/>
                        </a:spcAft>
                        <a:buClrTx/>
                        <a:buSzPct val="110000"/>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Payment support</a:t>
                      </a:r>
                      <a:r>
                        <a:rPr kumimoji="0" lang="en-US" altLang="en-US" sz="12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the above source documents.</a:t>
                      </a:r>
                    </a:p>
                    <a:p>
                      <a:pPr marL="520700" marR="0" lvl="0" indent="-228600" algn="just"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sample of revenue contracts according to the materiality level.</a:t>
                      </a:r>
                    </a:p>
                    <a:p>
                      <a:pPr marL="520700" marR="0" lvl="0" indent="-228600" algn="just"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5% of contracts for second + year clients or 10% of contracts for first year clients. Select at least one old, one new and the rest by random number generator</a:t>
                      </a:r>
                    </a:p>
                    <a:p>
                      <a:pPr marL="520700" marR="0" lvl="0" indent="-228600" algn="l" defTabSz="914400" rtl="0" eaLnBrk="1" fontAlgn="base" latinLnBrk="0" hangingPunct="1">
                        <a:lnSpc>
                          <a:spcPct val="100000"/>
                        </a:lnSpc>
                        <a:spcBef>
                          <a:spcPts val="75"/>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month to test for payment to bank.</a:t>
                      </a:r>
                    </a:p>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After receiving the samples, with the use of revenue reconciliation workpaper perform the test.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entity follows IFRS 15 Revenue from contracts with customers.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Conduct an SAR (Substantive analytical review) on Recurrent charges</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month to test for payment to bank and Review invoice.</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Extrapolate the revenue for 12 months and compare the balance with the TB balance. If any material variance is noted find the reason of it and update the client about the variance.</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4390266"/>
                  </a:ext>
                </a:extLst>
              </a:tr>
            </a:tbl>
          </a:graphicData>
        </a:graphic>
      </p:graphicFrame>
    </p:spTree>
    <p:extLst>
      <p:ext uri="{BB962C8B-B14F-4D97-AF65-F5344CB8AC3E}">
        <p14:creationId xmlns:p14="http://schemas.microsoft.com/office/powerpoint/2010/main" val="291687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Group 5">
            <a:extLst>
              <a:ext uri="{FF2B5EF4-FFF2-40B4-BE49-F238E27FC236}">
                <a16:creationId xmlns:a16="http://schemas.microsoft.com/office/drawing/2014/main" id="{E688940B-BBED-69EF-361D-E269017EA89C}"/>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DAB7AF2-C114-900C-B171-D3CBF12FB97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DAE6712-4AB3-0067-01AA-60A68F6A3C2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568B62DE-CE64-1FC3-1696-AB7012E0D148}"/>
              </a:ext>
            </a:extLst>
          </p:cNvPr>
          <p:cNvGraphicFramePr>
            <a:graphicFrameLocks noGrp="1"/>
          </p:cNvGraphicFramePr>
          <p:nvPr>
            <p:extLst>
              <p:ext uri="{D42A27DB-BD31-4B8C-83A1-F6EECF244321}">
                <p14:modId xmlns:p14="http://schemas.microsoft.com/office/powerpoint/2010/main" val="2417697096"/>
              </p:ext>
            </p:extLst>
          </p:nvPr>
        </p:nvGraphicFramePr>
        <p:xfrm>
          <a:off x="323160" y="892366"/>
          <a:ext cx="11545679" cy="5266862"/>
        </p:xfrm>
        <a:graphic>
          <a:graphicData uri="http://schemas.openxmlformats.org/drawingml/2006/table">
            <a:tbl>
              <a:tblPr/>
              <a:tblGrid>
                <a:gridCol w="2286044">
                  <a:extLst>
                    <a:ext uri="{9D8B030D-6E8A-4147-A177-3AD203B41FA5}">
                      <a16:colId xmlns:a16="http://schemas.microsoft.com/office/drawing/2014/main" val="1674839095"/>
                    </a:ext>
                  </a:extLst>
                </a:gridCol>
                <a:gridCol w="4664454">
                  <a:extLst>
                    <a:ext uri="{9D8B030D-6E8A-4147-A177-3AD203B41FA5}">
                      <a16:colId xmlns:a16="http://schemas.microsoft.com/office/drawing/2014/main" val="979974507"/>
                    </a:ext>
                  </a:extLst>
                </a:gridCol>
                <a:gridCol w="4595181">
                  <a:extLst>
                    <a:ext uri="{9D8B030D-6E8A-4147-A177-3AD203B41FA5}">
                      <a16:colId xmlns:a16="http://schemas.microsoft.com/office/drawing/2014/main" val="105405700"/>
                    </a:ext>
                  </a:extLst>
                </a:gridCol>
              </a:tblGrid>
              <a:tr h="385591">
                <a:tc>
                  <a:txBody>
                    <a:bodyPr/>
                    <a:lstStyle/>
                    <a:p>
                      <a:pPr marL="25603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704987423"/>
                  </a:ext>
                </a:extLst>
              </a:tr>
              <a:tr h="1620736">
                <a:tc>
                  <a:txBody>
                    <a:bodyPr/>
                    <a:lstStyle>
                      <a:lvl1pPr marL="22225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2225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Other Income</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5207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Agreements (if any)</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12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Substantive Analytical Procedures include the consideration of whether any specific circumstances are arising that could result in the generation of Other Income. One example of this would be government aids. This will prompt the auditor to anticipate an increase in the Other Income balance and further investigation should be carried out if the expectation is not</a:t>
                      </a:r>
                    </a:p>
                    <a:p>
                      <a:pPr marL="63500" marR="0" lvl="0" indent="0" algn="l" defTabSz="914400" rtl="0" eaLnBrk="1" fontAlgn="base" latinLnBrk="0" hangingPunct="1">
                        <a:lnSpc>
                          <a:spcPct val="100000"/>
                        </a:lnSpc>
                        <a:spcBef>
                          <a:spcPts val="15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met.</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7968572"/>
                  </a:ext>
                </a:extLst>
              </a:tr>
              <a:tr h="2961112">
                <a:tc>
                  <a:txBody>
                    <a:bodyPr/>
                    <a:lstStyle>
                      <a:lvl1pPr marL="3556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556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Expenses</a:t>
                      </a:r>
                      <a:endPar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Agreements or Supporting's (if any)</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9300" indent="-22860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12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Split the total expenses into three classifications.</a:t>
                      </a:r>
                    </a:p>
                    <a:p>
                      <a:pPr marL="63500" marR="0" lvl="0" indent="0" algn="l" defTabSz="914400" rtl="0" eaLnBrk="1" fontAlgn="base" latinLnBrk="0" hangingPunct="1">
                        <a:lnSpc>
                          <a:spcPct val="100000"/>
                        </a:lnSpc>
                        <a:spcBef>
                          <a:spcPts val="15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1. </a:t>
                      </a: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Repairs and Maintenance</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63500" marR="0" lvl="0" indent="0" algn="l" defTabSz="914400" rtl="0" eaLnBrk="1" fontAlgn="base" latinLnBrk="0" hangingPunct="1">
                        <a:lnSpc>
                          <a:spcPct val="100000"/>
                        </a:lnSpc>
                        <a:spcBef>
                          <a:spcPts val="150"/>
                        </a:spcBef>
                        <a:spcAft>
                          <a:spcPct val="0"/>
                        </a:spcAft>
                        <a:buClrTx/>
                        <a:buSzTx/>
                        <a:buFont typeface="Palatino Linotype" panose="02040502050505030304" pitchFamily="18" charset="0"/>
                        <a:buAutoNum type="arabicPeriod" startAt="2"/>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Other </a:t>
                      </a: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and</a:t>
                      </a:r>
                    </a:p>
                    <a:p>
                      <a:pPr marL="63500" marR="0" lvl="0" indent="0" algn="l" defTabSz="914400" rtl="0" eaLnBrk="1" fontAlgn="base" latinLnBrk="0" hangingPunct="1">
                        <a:lnSpc>
                          <a:spcPct val="100000"/>
                        </a:lnSpc>
                        <a:spcBef>
                          <a:spcPts val="150"/>
                        </a:spcBef>
                        <a:spcAft>
                          <a:spcPct val="0"/>
                        </a:spcAft>
                        <a:buClrTx/>
                        <a:buSzTx/>
                        <a:buFont typeface="Palatino Linotype" panose="02040502050505030304" pitchFamily="18" charset="0"/>
                        <a:buAutoNum type="arabicPeriod" startAt="2"/>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SAR</a:t>
                      </a: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t>
                      </a:r>
                    </a:p>
                    <a:p>
                      <a:pPr marL="63500" marR="0" lvl="0" indent="0" algn="l" defTabSz="914400" rtl="0" eaLnBrk="1" fontAlgn="base" latinLnBrk="0" hangingPunct="1">
                        <a:lnSpc>
                          <a:spcPct val="100000"/>
                        </a:lnSpc>
                        <a:spcBef>
                          <a:spcPts val="15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Repairs and Maintenance and Other.</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749300" marR="0" lvl="1"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sample of </a:t>
                      </a: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R&amp;M </a:t>
                      </a: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and </a:t>
                      </a: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Other </a:t>
                      </a: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invoices by utilizing Substantive Sample Sizes Worksheet (R&amp;M Expenses) and selecting a sample.</a:t>
                      </a:r>
                    </a:p>
                    <a:p>
                      <a:pPr marL="749300" marR="0" lvl="1"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month to test for payment to bank.</a:t>
                      </a:r>
                    </a:p>
                    <a:p>
                      <a:pPr marL="749300" marR="0" lvl="1"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Review invoices as per worksheets including Repairs versus maintenance</a:t>
                      </a:r>
                    </a:p>
                    <a:p>
                      <a:pPr marL="63500" marR="0" lvl="0" indent="0" algn="l" defTabSz="914400" rtl="0" eaLnBrk="1" fontAlgn="base" latinLnBrk="0" hangingPunct="1">
                        <a:lnSpc>
                          <a:spcPct val="100000"/>
                        </a:lnSpc>
                        <a:spcBef>
                          <a:spcPts val="15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SAR (Substantive Analytical Review)</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p>
                      <a:pPr marL="749300" marR="0" lvl="1"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a sample of SAR expenses by GL review.</a:t>
                      </a:r>
                    </a:p>
                    <a:p>
                      <a:pPr marL="749300" marR="0" lvl="1" indent="-228600" algn="l" defTabSz="914400" rtl="0" eaLnBrk="1" fontAlgn="base" latinLnBrk="0" hangingPunct="1">
                        <a:lnSpc>
                          <a:spcPct val="100000"/>
                        </a:lnSpc>
                        <a:spcBef>
                          <a:spcPts val="75"/>
                        </a:spcBef>
                        <a:spcAft>
                          <a:spcPct val="0"/>
                        </a:spcAft>
                        <a:buClrTx/>
                        <a:buSzTx/>
                        <a:buFont typeface="Symbol" panose="05050102010706020507" pitchFamily="18" charset="2"/>
                        <a:buChar char=""/>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Review invoices as per worksheets.</a:t>
                      </a:r>
                    </a:p>
                    <a:p>
                      <a:pPr marL="749300" marR="0" lvl="1"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Extrapolate  the  expenses  for one   year   and   compare   the expense  balance  with  the  GL balance.</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8593577"/>
                  </a:ext>
                </a:extLst>
              </a:tr>
            </a:tbl>
          </a:graphicData>
        </a:graphic>
      </p:graphicFrame>
    </p:spTree>
    <p:extLst>
      <p:ext uri="{BB962C8B-B14F-4D97-AF65-F5344CB8AC3E}">
        <p14:creationId xmlns:p14="http://schemas.microsoft.com/office/powerpoint/2010/main" val="1605510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AA7231-60EA-3544-CE2C-E25899E316EC}"/>
            </a:ext>
          </a:extLst>
        </p:cNvPr>
        <p:cNvGrpSpPr/>
        <p:nvPr/>
      </p:nvGrpSpPr>
      <p:grpSpPr>
        <a:xfrm>
          <a:off x="0" y="0"/>
          <a:ext cx="0" cy="0"/>
          <a:chOff x="0" y="0"/>
          <a:chExt cx="0" cy="0"/>
        </a:xfrm>
      </p:grpSpPr>
      <p:grpSp>
        <p:nvGrpSpPr>
          <p:cNvPr id="13" name="Group 5">
            <a:extLst>
              <a:ext uri="{FF2B5EF4-FFF2-40B4-BE49-F238E27FC236}">
                <a16:creationId xmlns:a16="http://schemas.microsoft.com/office/drawing/2014/main" id="{5AE1BABA-E0A2-C394-2B7F-488EC5145E55}"/>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6C4BCB44-5B61-A080-1BBB-BC9D0AFE9A59}"/>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AD338778-0C80-40ED-24B3-8258011E8001}"/>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721F5F5D-646D-A522-D407-31D43F0BFFF2}"/>
              </a:ext>
            </a:extLst>
          </p:cNvPr>
          <p:cNvGraphicFramePr>
            <a:graphicFrameLocks noGrp="1"/>
          </p:cNvGraphicFramePr>
          <p:nvPr>
            <p:extLst>
              <p:ext uri="{D42A27DB-BD31-4B8C-83A1-F6EECF244321}">
                <p14:modId xmlns:p14="http://schemas.microsoft.com/office/powerpoint/2010/main" val="227828377"/>
              </p:ext>
            </p:extLst>
          </p:nvPr>
        </p:nvGraphicFramePr>
        <p:xfrm>
          <a:off x="352540" y="892367"/>
          <a:ext cx="11516299" cy="5453013"/>
        </p:xfrm>
        <a:graphic>
          <a:graphicData uri="http://schemas.openxmlformats.org/drawingml/2006/table">
            <a:tbl>
              <a:tblPr/>
              <a:tblGrid>
                <a:gridCol w="2280227">
                  <a:extLst>
                    <a:ext uri="{9D8B030D-6E8A-4147-A177-3AD203B41FA5}">
                      <a16:colId xmlns:a16="http://schemas.microsoft.com/office/drawing/2014/main" val="1674839095"/>
                    </a:ext>
                  </a:extLst>
                </a:gridCol>
                <a:gridCol w="4652584">
                  <a:extLst>
                    <a:ext uri="{9D8B030D-6E8A-4147-A177-3AD203B41FA5}">
                      <a16:colId xmlns:a16="http://schemas.microsoft.com/office/drawing/2014/main" val="979974507"/>
                    </a:ext>
                  </a:extLst>
                </a:gridCol>
                <a:gridCol w="4583488">
                  <a:extLst>
                    <a:ext uri="{9D8B030D-6E8A-4147-A177-3AD203B41FA5}">
                      <a16:colId xmlns:a16="http://schemas.microsoft.com/office/drawing/2014/main" val="105405700"/>
                    </a:ext>
                  </a:extLst>
                </a:gridCol>
              </a:tblGrid>
              <a:tr h="374573">
                <a:tc>
                  <a:txBody>
                    <a:bodyPr/>
                    <a:lstStyle/>
                    <a:p>
                      <a:pPr marL="256032" marR="0" indent="0" algn="ctr" rtl="0" eaLnBrk="1" fontAlgn="base" latinLnBrk="0" hangingPunct="1"/>
                      <a:r>
                        <a:rPr lang="en-US" sz="1600" b="1" i="0" u="none" strike="noStrike" baseline="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1600" b="0" i="0" u="none" strike="noStrike">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704987423"/>
                  </a:ext>
                </a:extLst>
              </a:tr>
              <a:tr h="3171661">
                <a:tc>
                  <a:txBody>
                    <a:bodyPr/>
                    <a:lstStyle>
                      <a:lvl1pPr>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Payroll</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Employees signed contracts.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Tax File Number declaration.</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4 pay runs selected haphazardly (one from each quarter).  From each pay run selected, 2 employees to be selected haphazardly.</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Employee list with start and termination date.</a:t>
                      </a:r>
                    </a:p>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Allocation and methodology for labor/wages cost shared among other Operator villages.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Payroll reconciliation.</a:t>
                      </a:r>
                    </a:p>
                    <a:p>
                      <a:pPr marL="520700" marR="0" lvl="0"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Work care levy supporting document.</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Identify new staff within the year.</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contracts and other relevant staff documents like Superannuation TFN Bank details.</a:t>
                      </a:r>
                    </a:p>
                    <a:p>
                      <a:pPr marL="5207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Confirm pay rate agrees to the Employee Contract</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Conclude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5 employees left during the year. Check employee file for finishing documents such as letter of resignation/ Termination and final payout calculations.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Haphazardly select 5 payruns and test to ensure that the bank remittance report had been signed by GM and that the payroll totals report, and the total amount paid on the bank agree and time sheet hours agree to the hours paid, and staff members net salary agrees to the batch pay.</a:t>
                      </a:r>
                    </a:p>
                    <a:p>
                      <a:pPr marL="520700" marR="0" lvl="0" indent="-228600" algn="l" defTabSz="914400" rtl="0" eaLnBrk="1" fontAlgn="base" latinLnBrk="0" hangingPunct="1">
                        <a:lnSpc>
                          <a:spcPts val="1363"/>
                        </a:lnSpc>
                        <a:spcBef>
                          <a:spcPts val="50"/>
                        </a:spcBef>
                        <a:spcAft>
                          <a:spcPct val="0"/>
                        </a:spcAft>
                        <a:buClrTx/>
                        <a:buSzTx/>
                        <a:buFontTx/>
                        <a:buNone/>
                        <a:tabLst>
                          <a:tab pos="522288" algn="l"/>
                        </a:tabLst>
                      </a:pP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7968572"/>
                  </a:ext>
                </a:extLst>
              </a:tr>
              <a:tr h="1906779">
                <a:tc>
                  <a:txBody>
                    <a:bodyPr/>
                    <a:lstStyle>
                      <a:lvl1pPr marL="24447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44475"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Depreciation</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Fixed Assets register</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Depreciation schedule</a:t>
                      </a:r>
                    </a:p>
                    <a:p>
                      <a:pPr marL="520700" marR="0" lvl="0"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Assets addition invoices (If any improvement happened in CY).</a:t>
                      </a:r>
                    </a:p>
                    <a:p>
                      <a:pPr marL="520700" marR="0" lvl="0" indent="-228600" algn="l" defTabSz="914400" rtl="0" eaLnBrk="1" fontAlgn="base" latinLnBrk="0" hangingPunct="1">
                        <a:lnSpc>
                          <a:spcPct val="100000"/>
                        </a:lnSpc>
                        <a:spcBef>
                          <a:spcPts val="75"/>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Purchase invoices</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whether depreciation has been calculated from the date, the asset is available for its usage.</a:t>
                      </a:r>
                    </a:p>
                    <a:p>
                      <a:pPr marL="520700" marR="0" lvl="0" indent="-228600" algn="l" defTabSz="914400" rtl="0" eaLnBrk="1" fontAlgn="base" latinLnBrk="0" hangingPunct="1">
                        <a:lnSpc>
                          <a:spcPct val="112000"/>
                        </a:lnSpc>
                        <a:spcBef>
                          <a:spcPts val="13"/>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depreciation calculation is in accordance with IAS 16 PPE.</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Check whether depreciation is ceased for a particular asset which was sold.</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8593577"/>
                  </a:ext>
                </a:extLst>
              </a:tr>
            </a:tbl>
          </a:graphicData>
        </a:graphic>
      </p:graphicFrame>
    </p:spTree>
    <p:extLst>
      <p:ext uri="{BB962C8B-B14F-4D97-AF65-F5344CB8AC3E}">
        <p14:creationId xmlns:p14="http://schemas.microsoft.com/office/powerpoint/2010/main" val="3633562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075D3A-C90C-8143-5938-FB480BCD4D0E}"/>
            </a:ext>
          </a:extLst>
        </p:cNvPr>
        <p:cNvGrpSpPr/>
        <p:nvPr/>
      </p:nvGrpSpPr>
      <p:grpSpPr>
        <a:xfrm>
          <a:off x="0" y="0"/>
          <a:ext cx="0" cy="0"/>
          <a:chOff x="0" y="0"/>
          <a:chExt cx="0" cy="0"/>
        </a:xfrm>
      </p:grpSpPr>
      <p:grpSp>
        <p:nvGrpSpPr>
          <p:cNvPr id="13" name="Group 5">
            <a:extLst>
              <a:ext uri="{FF2B5EF4-FFF2-40B4-BE49-F238E27FC236}">
                <a16:creationId xmlns:a16="http://schemas.microsoft.com/office/drawing/2014/main" id="{1EBE91E2-4D79-CFAE-43F8-048208768EE9}"/>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BCED8639-E952-E886-8208-959618286D42}"/>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3C120075-3247-BAAD-8978-730F5D515DF2}"/>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05CE9267-A24E-095D-D63F-B6E08CD669B1}"/>
              </a:ext>
            </a:extLst>
          </p:cNvPr>
          <p:cNvGraphicFramePr>
            <a:graphicFrameLocks noGrp="1"/>
          </p:cNvGraphicFramePr>
          <p:nvPr>
            <p:extLst>
              <p:ext uri="{D42A27DB-BD31-4B8C-83A1-F6EECF244321}">
                <p14:modId xmlns:p14="http://schemas.microsoft.com/office/powerpoint/2010/main" val="1728425955"/>
              </p:ext>
            </p:extLst>
          </p:nvPr>
        </p:nvGraphicFramePr>
        <p:xfrm>
          <a:off x="705081" y="980501"/>
          <a:ext cx="10653310" cy="5144876"/>
        </p:xfrm>
        <a:graphic>
          <a:graphicData uri="http://schemas.openxmlformats.org/drawingml/2006/table">
            <a:tbl>
              <a:tblPr/>
              <a:tblGrid>
                <a:gridCol w="2109355">
                  <a:extLst>
                    <a:ext uri="{9D8B030D-6E8A-4147-A177-3AD203B41FA5}">
                      <a16:colId xmlns:a16="http://schemas.microsoft.com/office/drawing/2014/main" val="1674839095"/>
                    </a:ext>
                  </a:extLst>
                </a:gridCol>
                <a:gridCol w="4303937">
                  <a:extLst>
                    <a:ext uri="{9D8B030D-6E8A-4147-A177-3AD203B41FA5}">
                      <a16:colId xmlns:a16="http://schemas.microsoft.com/office/drawing/2014/main" val="979974507"/>
                    </a:ext>
                  </a:extLst>
                </a:gridCol>
                <a:gridCol w="4240018">
                  <a:extLst>
                    <a:ext uri="{9D8B030D-6E8A-4147-A177-3AD203B41FA5}">
                      <a16:colId xmlns:a16="http://schemas.microsoft.com/office/drawing/2014/main" val="105405700"/>
                    </a:ext>
                  </a:extLst>
                </a:gridCol>
              </a:tblGrid>
              <a:tr h="382983">
                <a:tc>
                  <a:txBody>
                    <a:bodyPr/>
                    <a:lstStyle/>
                    <a:p>
                      <a:pPr marL="25603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Particulars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21792"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Source Documents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tc>
                  <a:txBody>
                    <a:bodyPr/>
                    <a:lstStyle/>
                    <a:p>
                      <a:pPr marL="658368" marR="0" indent="0" algn="ctr" rtl="0" eaLnBrk="1" fontAlgn="base" latinLnBrk="0" hangingPunct="1"/>
                      <a:r>
                        <a:rPr lang="en-US" sz="1600" b="1" i="0" u="none" strike="noStrike" baseline="0" dirty="0">
                          <a:ln>
                            <a:noFill/>
                          </a:ln>
                          <a:solidFill>
                            <a:srgbClr val="FFFFFF"/>
                          </a:solidFill>
                          <a:effectLst/>
                          <a:latin typeface="Palatino Linotype" panose="02040502050505030304" pitchFamily="18" charset="0"/>
                          <a:ea typeface="Palatino Linotype" panose="02040502050505030304" pitchFamily="18" charset="0"/>
                          <a:cs typeface="Palatino Linotype" panose="02040502050505030304" pitchFamily="18" charset="0"/>
                        </a:rPr>
                        <a:t>Audit Procedures</a:t>
                      </a:r>
                      <a:endParaRPr lang="en-US" sz="1600" b="0" i="0" u="none" strike="noStrike" dirty="0">
                        <a:effectLst/>
                        <a:latin typeface="Arial" panose="020B0604020202020204" pitchFamily="34" charset="0"/>
                      </a:endParaRPr>
                    </a:p>
                  </a:txBody>
                  <a:tcPr marL="9525" marR="9525" marT="9525" marB="0">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solidFill>
                      <a:srgbClr val="7F0000"/>
                    </a:solidFill>
                  </a:tcPr>
                </a:tc>
                <a:extLst>
                  <a:ext uri="{0D108BD9-81ED-4DB2-BD59-A6C34878D82A}">
                    <a16:rowId xmlns:a16="http://schemas.microsoft.com/office/drawing/2014/main" val="704987423"/>
                  </a:ext>
                </a:extLst>
              </a:tr>
              <a:tr h="1632972">
                <a:tc>
                  <a:txBody>
                    <a:bodyPr/>
                    <a:lstStyle>
                      <a:lvl1pPr marL="22225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22225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Finance Costs</a:t>
                      </a:r>
                      <a:endPar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6350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350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Financial agreements, Bank payments.</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520700" indent="-228600">
                        <a:spcBef>
                          <a:spcPct val="20000"/>
                        </a:spcBef>
                        <a:tabLst>
                          <a:tab pos="522288" algn="l"/>
                        </a:tabLst>
                        <a:defRPr sz="1600">
                          <a:solidFill>
                            <a:schemeClr val="tx1"/>
                          </a:solidFill>
                          <a:latin typeface="Calibri" panose="020F0502020204030204" pitchFamily="34" charset="0"/>
                        </a:defRPr>
                      </a:lvl1pPr>
                      <a:lvl2pPr marL="742950" indent="-285750">
                        <a:spcBef>
                          <a:spcPct val="20000"/>
                        </a:spcBef>
                        <a:tabLst>
                          <a:tab pos="522288" algn="l"/>
                        </a:tabLst>
                        <a:defRPr sz="1600">
                          <a:solidFill>
                            <a:schemeClr val="tx1"/>
                          </a:solidFill>
                          <a:latin typeface="Calibri" panose="020F0502020204030204" pitchFamily="34" charset="0"/>
                        </a:defRPr>
                      </a:lvl2pPr>
                      <a:lvl3pPr marL="1143000" indent="-228600">
                        <a:spcBef>
                          <a:spcPct val="20000"/>
                        </a:spcBef>
                        <a:tabLst>
                          <a:tab pos="522288" algn="l"/>
                        </a:tabLst>
                        <a:defRPr sz="1600">
                          <a:solidFill>
                            <a:schemeClr val="tx1"/>
                          </a:solidFill>
                          <a:latin typeface="Calibri" panose="020F0502020204030204" pitchFamily="34" charset="0"/>
                        </a:defRPr>
                      </a:lvl3pPr>
                      <a:lvl4pPr marL="1600200" indent="-228600">
                        <a:spcBef>
                          <a:spcPct val="20000"/>
                        </a:spcBef>
                        <a:tabLst>
                          <a:tab pos="522288" algn="l"/>
                        </a:tabLst>
                        <a:defRPr sz="1600">
                          <a:solidFill>
                            <a:schemeClr val="tx1"/>
                          </a:solidFill>
                          <a:latin typeface="Calibri" panose="020F0502020204030204" pitchFamily="34" charset="0"/>
                        </a:defRPr>
                      </a:lvl4pPr>
                      <a:lvl5pPr marL="2057400" indent="-228600">
                        <a:spcBef>
                          <a:spcPct val="20000"/>
                        </a:spcBef>
                        <a:tabLst>
                          <a:tab pos="5222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522288" algn="l"/>
                        </a:tabLst>
                        <a:defRPr sz="1600">
                          <a:solidFill>
                            <a:schemeClr val="tx1"/>
                          </a:solidFill>
                          <a:latin typeface="Calibri" panose="020F0502020204030204" pitchFamily="34" charset="0"/>
                        </a:defRPr>
                      </a:lvl9pPr>
                    </a:lstStyle>
                    <a:p>
                      <a:pPr marL="5207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Source documents.</a:t>
                      </a:r>
                    </a:p>
                    <a:p>
                      <a:pPr marL="520700" marR="0" lvl="0" indent="-228600" algn="l" defTabSz="914400" rtl="0" eaLnBrk="1" fontAlgn="base" latinLnBrk="0" hangingPunct="1">
                        <a:lnSpc>
                          <a:spcPts val="1363"/>
                        </a:lnSpc>
                        <a:spcBef>
                          <a:spcPts val="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Verify whether it’s a short term or long-term financial liability.</a:t>
                      </a:r>
                    </a:p>
                    <a:p>
                      <a:pPr marL="520700" marR="0" lvl="0" indent="-228600" algn="l" defTabSz="914400" rtl="0" eaLnBrk="1" fontAlgn="base" latinLnBrk="0" hangingPunct="1">
                        <a:lnSpc>
                          <a:spcPts val="1338"/>
                        </a:lnSpc>
                        <a:spcBef>
                          <a:spcPct val="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Check interest payments corresponding conditions as per</a:t>
                      </a:r>
                    </a:p>
                    <a:p>
                      <a:pPr marL="520700" marR="0" lvl="0" indent="-228600" algn="l" defTabSz="914400" rtl="0" eaLnBrk="1" fontAlgn="base" latinLnBrk="0" hangingPunct="1">
                        <a:lnSpc>
                          <a:spcPct val="100000"/>
                        </a:lnSpc>
                        <a:spcBef>
                          <a:spcPts val="88"/>
                        </a:spcBef>
                        <a:spcAft>
                          <a:spcPct val="0"/>
                        </a:spcAft>
                        <a:buClrTx/>
                        <a:buSzTx/>
                        <a:buFontTx/>
                        <a:buNone/>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financial agreements.</a:t>
                      </a:r>
                    </a:p>
                    <a:p>
                      <a:pPr marL="5207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Ensure accounting policies were</a:t>
                      </a:r>
                    </a:p>
                    <a:p>
                      <a:pPr marL="520700" marR="0" lvl="0" indent="-228600" algn="l" defTabSz="914400" rtl="0" eaLnBrk="1" fontAlgn="base" latinLnBrk="0" hangingPunct="1">
                        <a:lnSpc>
                          <a:spcPct val="112000"/>
                        </a:lnSpc>
                        <a:spcBef>
                          <a:spcPts val="13"/>
                        </a:spcBef>
                        <a:spcAft>
                          <a:spcPct val="0"/>
                        </a:spcAft>
                        <a:buClrTx/>
                        <a:buSzTx/>
                        <a:buFontTx/>
                        <a:buNone/>
                        <a:tabLst>
                          <a:tab pos="5222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in accordance with IFRS 9 Financial Instruments.</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7968572"/>
                  </a:ext>
                </a:extLst>
              </a:tr>
              <a:tr h="1013781">
                <a:tc>
                  <a:txBody>
                    <a:bodyPr/>
                    <a:lstStyle>
                      <a:lvl1pPr marL="17462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74625"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Borrowing Costs</a:t>
                      </a:r>
                      <a:endPar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32702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327025"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Loan agreements, Bank payments</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749300" indent="-228600">
                        <a:spcBef>
                          <a:spcPct val="20000"/>
                        </a:spcBef>
                        <a:tabLst>
                          <a:tab pos="750888" algn="l"/>
                        </a:tabLst>
                        <a:defRPr sz="1600">
                          <a:solidFill>
                            <a:schemeClr val="tx1"/>
                          </a:solidFill>
                          <a:latin typeface="Calibri" panose="020F0502020204030204" pitchFamily="34" charset="0"/>
                        </a:defRPr>
                      </a:lvl1pPr>
                      <a:lvl2pPr marL="742950" indent="-285750">
                        <a:spcBef>
                          <a:spcPct val="20000"/>
                        </a:spcBef>
                        <a:tabLst>
                          <a:tab pos="750888" algn="l"/>
                        </a:tabLst>
                        <a:defRPr sz="1600">
                          <a:solidFill>
                            <a:schemeClr val="tx1"/>
                          </a:solidFill>
                          <a:latin typeface="Calibri" panose="020F0502020204030204" pitchFamily="34" charset="0"/>
                        </a:defRPr>
                      </a:lvl2pPr>
                      <a:lvl3pPr marL="1143000" indent="-228600">
                        <a:spcBef>
                          <a:spcPct val="20000"/>
                        </a:spcBef>
                        <a:tabLst>
                          <a:tab pos="750888" algn="l"/>
                        </a:tabLst>
                        <a:defRPr sz="1600">
                          <a:solidFill>
                            <a:schemeClr val="tx1"/>
                          </a:solidFill>
                          <a:latin typeface="Calibri" panose="020F0502020204030204" pitchFamily="34" charset="0"/>
                        </a:defRPr>
                      </a:lvl3pPr>
                      <a:lvl4pPr marL="1600200" indent="-228600">
                        <a:spcBef>
                          <a:spcPct val="20000"/>
                        </a:spcBef>
                        <a:tabLst>
                          <a:tab pos="750888" algn="l"/>
                        </a:tabLst>
                        <a:defRPr sz="1600">
                          <a:solidFill>
                            <a:schemeClr val="tx1"/>
                          </a:solidFill>
                          <a:latin typeface="Calibri" panose="020F0502020204030204" pitchFamily="34" charset="0"/>
                        </a:defRPr>
                      </a:lvl4pPr>
                      <a:lvl5pPr marL="2057400" indent="-228600">
                        <a:spcBef>
                          <a:spcPct val="20000"/>
                        </a:spcBef>
                        <a:tabLst>
                          <a:tab pos="7508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9pPr>
                    </a:lstStyle>
                    <a:p>
                      <a:pPr marL="7493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source documents.</a:t>
                      </a:r>
                    </a:p>
                    <a:p>
                      <a:pPr marL="7493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Identify whether the asset is a</a:t>
                      </a:r>
                    </a:p>
                    <a:p>
                      <a:pPr marL="749300" marR="0" lvl="0" indent="-228600" algn="l" defTabSz="914400" rtl="0" eaLnBrk="1" fontAlgn="base" latinLnBrk="0" hangingPunct="1">
                        <a:lnSpc>
                          <a:spcPct val="112000"/>
                        </a:lnSpc>
                        <a:spcBef>
                          <a:spcPct val="0"/>
                        </a:spcBef>
                        <a:spcAft>
                          <a:spcPct val="0"/>
                        </a:spcAft>
                        <a:buClrTx/>
                        <a:buSzTx/>
                        <a:buFontTx/>
                        <a:buNone/>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qualifying asset as per IAS 23 Borrowing costs and accounting policies were followed correctly.</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8593577"/>
                  </a:ext>
                </a:extLst>
              </a:tr>
              <a:tr h="2115140">
                <a:tc>
                  <a:txBody>
                    <a:bodyPr/>
                    <a:lstStyle>
                      <a:lvl1pPr marL="19526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95263"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Leave Provision</a:t>
                      </a:r>
                      <a:endPar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185738">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85738"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Employee agreements with Employees</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tc>
                  <a:txBody>
                    <a:bodyPr/>
                    <a:lstStyle>
                      <a:lvl1pPr marL="749300" indent="-228600">
                        <a:spcBef>
                          <a:spcPct val="20000"/>
                        </a:spcBef>
                        <a:tabLst>
                          <a:tab pos="750888" algn="l"/>
                        </a:tabLst>
                        <a:defRPr sz="1600">
                          <a:solidFill>
                            <a:schemeClr val="tx1"/>
                          </a:solidFill>
                          <a:latin typeface="Calibri" panose="020F0502020204030204" pitchFamily="34" charset="0"/>
                        </a:defRPr>
                      </a:lvl1pPr>
                      <a:lvl2pPr marL="742950" indent="-285750">
                        <a:spcBef>
                          <a:spcPct val="20000"/>
                        </a:spcBef>
                        <a:tabLst>
                          <a:tab pos="750888" algn="l"/>
                        </a:tabLst>
                        <a:defRPr sz="1600">
                          <a:solidFill>
                            <a:schemeClr val="tx1"/>
                          </a:solidFill>
                          <a:latin typeface="Calibri" panose="020F0502020204030204" pitchFamily="34" charset="0"/>
                        </a:defRPr>
                      </a:lvl2pPr>
                      <a:lvl3pPr marL="1143000" indent="-228600">
                        <a:spcBef>
                          <a:spcPct val="20000"/>
                        </a:spcBef>
                        <a:tabLst>
                          <a:tab pos="750888" algn="l"/>
                        </a:tabLst>
                        <a:defRPr sz="1600">
                          <a:solidFill>
                            <a:schemeClr val="tx1"/>
                          </a:solidFill>
                          <a:latin typeface="Calibri" panose="020F0502020204030204" pitchFamily="34" charset="0"/>
                        </a:defRPr>
                      </a:lvl3pPr>
                      <a:lvl4pPr marL="1600200" indent="-228600">
                        <a:spcBef>
                          <a:spcPct val="20000"/>
                        </a:spcBef>
                        <a:tabLst>
                          <a:tab pos="750888" algn="l"/>
                        </a:tabLst>
                        <a:defRPr sz="1600">
                          <a:solidFill>
                            <a:schemeClr val="tx1"/>
                          </a:solidFill>
                          <a:latin typeface="Calibri" panose="020F0502020204030204" pitchFamily="34" charset="0"/>
                        </a:defRPr>
                      </a:lvl4pPr>
                      <a:lvl5pPr marL="2057400" indent="-228600">
                        <a:spcBef>
                          <a:spcPct val="20000"/>
                        </a:spcBef>
                        <a:tabLst>
                          <a:tab pos="750888" algn="l"/>
                        </a:tabLst>
                        <a:defRPr sz="1600">
                          <a:solidFill>
                            <a:schemeClr val="tx1"/>
                          </a:solidFill>
                          <a:latin typeface="Calibri" panose="020F0502020204030204" pitchFamily="34" charset="0"/>
                        </a:defRPr>
                      </a:lvl5pPr>
                      <a:lvl6pPr marL="25146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tabLst>
                          <a:tab pos="750888" algn="l"/>
                        </a:tabLst>
                        <a:defRPr sz="1600">
                          <a:solidFill>
                            <a:schemeClr val="tx1"/>
                          </a:solidFill>
                          <a:latin typeface="Calibri" panose="020F0502020204030204" pitchFamily="34" charset="0"/>
                        </a:defRPr>
                      </a:lvl9pPr>
                    </a:lstStyle>
                    <a:p>
                      <a:pPr marL="749300" marR="0" lvl="0" indent="-228600" algn="l" defTabSz="914400" rtl="0" eaLnBrk="1" fontAlgn="base" latinLnBrk="0" hangingPunct="1">
                        <a:lnSpc>
                          <a:spcPct val="100000"/>
                        </a:lnSpc>
                        <a:spcBef>
                          <a:spcPct val="0"/>
                        </a:spcBef>
                        <a:spcAft>
                          <a:spcPct val="0"/>
                        </a:spcAft>
                        <a:buClrTx/>
                        <a:buSzTx/>
                        <a:buFont typeface="Symbol" panose="05050102010706020507" pitchFamily="18" charset="2"/>
                        <a:buChar char=""/>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Source documents.</a:t>
                      </a:r>
                    </a:p>
                    <a:p>
                      <a:pPr marL="749300" marR="0" lvl="0" indent="-228600" algn="l" defTabSz="914400" rtl="0" eaLnBrk="1" fontAlgn="base" latinLnBrk="0" hangingPunct="1">
                        <a:lnSpc>
                          <a:spcPct val="113000"/>
                        </a:lnSpc>
                        <a:spcBef>
                          <a:spcPct val="0"/>
                        </a:spcBef>
                        <a:spcAft>
                          <a:spcPct val="0"/>
                        </a:spcAft>
                        <a:buClrTx/>
                        <a:buSzTx/>
                        <a:buFont typeface="Symbol" panose="05050102010706020507" pitchFamily="18" charset="2"/>
                        <a:buChar char=""/>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Obtain employees’ job history and reconcile it with time sheets.</a:t>
                      </a:r>
                    </a:p>
                    <a:p>
                      <a:pPr marL="749300" marR="0" lvl="0" indent="-228600" algn="l" defTabSz="914400" rtl="0" eaLnBrk="1" fontAlgn="base" latinLnBrk="0" hangingPunct="1">
                        <a:lnSpc>
                          <a:spcPct val="112000"/>
                        </a:lnSpc>
                        <a:spcBef>
                          <a:spcPct val="0"/>
                        </a:spcBef>
                        <a:spcAft>
                          <a:spcPct val="0"/>
                        </a:spcAft>
                        <a:buClrTx/>
                        <a:buSzTx/>
                        <a:buFont typeface="Symbol" panose="05050102010706020507" pitchFamily="18" charset="2"/>
                        <a:buChar char=""/>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Check whether there were any changes in Employees</a:t>
                      </a:r>
                    </a:p>
                    <a:p>
                      <a:pPr marL="749300" marR="0" lvl="0" indent="-228600" algn="l" defTabSz="914400" rtl="0" eaLnBrk="1" fontAlgn="base" latinLnBrk="0" hangingPunct="1">
                        <a:lnSpc>
                          <a:spcPct val="100000"/>
                        </a:lnSpc>
                        <a:spcBef>
                          <a:spcPts val="150"/>
                        </a:spcBef>
                        <a:spcAft>
                          <a:spcPct val="0"/>
                        </a:spcAft>
                        <a:buClrTx/>
                        <a:buSzTx/>
                        <a:buFontTx/>
                        <a:buNone/>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leave policy.</a:t>
                      </a:r>
                    </a:p>
                    <a:p>
                      <a:pPr marL="749300" marR="0" lvl="0" indent="-228600" algn="l" defTabSz="914400" rtl="0" eaLnBrk="1" fontAlgn="base" latinLnBrk="0" hangingPunct="1">
                        <a:lnSpc>
                          <a:spcPct val="100000"/>
                        </a:lnSpc>
                        <a:spcBef>
                          <a:spcPts val="150"/>
                        </a:spcBef>
                        <a:spcAft>
                          <a:spcPct val="0"/>
                        </a:spcAft>
                        <a:buClrTx/>
                        <a:buSzTx/>
                        <a:buFont typeface="Symbol" panose="05050102010706020507" pitchFamily="18" charset="2"/>
                        <a:buChar char=""/>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Select samples from</a:t>
                      </a:r>
                    </a:p>
                    <a:p>
                      <a:pPr marL="749300" marR="0" lvl="0" indent="-228600" algn="l" defTabSz="914400" rtl="0" eaLnBrk="1" fontAlgn="base" latinLnBrk="0" hangingPunct="1">
                        <a:lnSpc>
                          <a:spcPct val="112000"/>
                        </a:lnSpc>
                        <a:spcBef>
                          <a:spcPct val="0"/>
                        </a:spcBef>
                        <a:spcAft>
                          <a:spcPct val="0"/>
                        </a:spcAft>
                        <a:buClrTx/>
                        <a:buSzTx/>
                        <a:buFontTx/>
                        <a:buNone/>
                        <a:tabLst>
                          <a:tab pos="750888" algn="l"/>
                        </a:tabLst>
                      </a:pPr>
                      <a:r>
                        <a:rPr kumimoji="0" lang="en-US" altLang="en-US" sz="1200" b="0" i="0" u="none" strike="noStrike" cap="none" normalizeH="0" baseline="0" dirty="0">
                          <a:ln>
                            <a:noFill/>
                          </a:ln>
                          <a:solidFill>
                            <a:schemeClr val="tx1"/>
                          </a:solidFill>
                          <a:effectLst/>
                          <a:latin typeface="Palatino Linotype" panose="02040502050505030304" pitchFamily="18" charset="0"/>
                          <a:ea typeface="Palatino Linotype" panose="02040502050505030304" pitchFamily="18" charset="0"/>
                          <a:cs typeface="Palatino Linotype" panose="02040502050505030304" pitchFamily="18" charset="0"/>
                        </a:rPr>
                        <a:t>Employees list randomly and recalculate leave provisions to verify whether it matches General Ledger balances.</a:t>
                      </a:r>
                    </a:p>
                  </a:txBody>
                  <a:tcPr marL="0" marR="0" marT="0" marB="0" horzOverflow="overflow">
                    <a:lnL w="7366" cap="flat" cmpd="sng" algn="ctr">
                      <a:solidFill>
                        <a:srgbClr val="000000"/>
                      </a:solidFill>
                      <a:prstDash val="solid"/>
                      <a:round/>
                      <a:headEnd type="none" w="med" len="med"/>
                      <a:tailEnd type="none" w="med" len="med"/>
                    </a:lnL>
                    <a:lnR w="7366" cap="flat" cmpd="sng" algn="ctr">
                      <a:solidFill>
                        <a:srgbClr val="000000"/>
                      </a:solidFill>
                      <a:prstDash val="solid"/>
                      <a:round/>
                      <a:headEnd type="none" w="med" len="med"/>
                      <a:tailEnd type="none" w="med" len="med"/>
                    </a:lnR>
                    <a:lnT w="7366" cap="flat" cmpd="sng" algn="ctr">
                      <a:solidFill>
                        <a:srgbClr val="000000"/>
                      </a:solidFill>
                      <a:prstDash val="solid"/>
                      <a:round/>
                      <a:headEnd type="none" w="med" len="med"/>
                      <a:tailEnd type="none" w="med" len="med"/>
                    </a:lnT>
                    <a:lnB w="7366"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379519"/>
                  </a:ext>
                </a:extLst>
              </a:tr>
            </a:tbl>
          </a:graphicData>
        </a:graphic>
      </p:graphicFrame>
    </p:spTree>
    <p:extLst>
      <p:ext uri="{BB962C8B-B14F-4D97-AF65-F5344CB8AC3E}">
        <p14:creationId xmlns:p14="http://schemas.microsoft.com/office/powerpoint/2010/main" val="3851285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7298E0C-ADCC-6C64-BABF-02ED28AD81EF}"/>
            </a:ext>
          </a:extLst>
        </p:cNvPr>
        <p:cNvGrpSpPr/>
        <p:nvPr/>
      </p:nvGrpSpPr>
      <p:grpSpPr>
        <a:xfrm>
          <a:off x="0" y="0"/>
          <a:ext cx="0" cy="0"/>
          <a:chOff x="0" y="0"/>
          <a:chExt cx="0" cy="0"/>
        </a:xfrm>
      </p:grpSpPr>
      <p:grpSp>
        <p:nvGrpSpPr>
          <p:cNvPr id="13" name="Group 5">
            <a:extLst>
              <a:ext uri="{FF2B5EF4-FFF2-40B4-BE49-F238E27FC236}">
                <a16:creationId xmlns:a16="http://schemas.microsoft.com/office/drawing/2014/main" id="{71E8ACD9-1D6C-4E65-FD8C-C3EBDCF28FB5}"/>
              </a:ext>
            </a:extLst>
          </p:cNvPr>
          <p:cNvGrpSpPr/>
          <p:nvPr/>
        </p:nvGrpSpPr>
        <p:grpSpPr>
          <a:xfrm>
            <a:off x="0" y="0"/>
            <a:ext cx="12192000" cy="703373"/>
            <a:chOff x="0" y="0"/>
            <a:chExt cx="6186311" cy="582603"/>
          </a:xfrm>
          <a:solidFill>
            <a:srgbClr val="811331"/>
          </a:solidFill>
        </p:grpSpPr>
        <p:sp>
          <p:nvSpPr>
            <p:cNvPr id="15" name="Freeform 6">
              <a:extLst>
                <a:ext uri="{FF2B5EF4-FFF2-40B4-BE49-F238E27FC236}">
                  <a16:creationId xmlns:a16="http://schemas.microsoft.com/office/drawing/2014/main" id="{29A9C1C1-6976-8677-5CBA-A7D6361E5712}"/>
                </a:ext>
              </a:extLst>
            </p:cNvPr>
            <p:cNvSpPr/>
            <p:nvPr/>
          </p:nvSpPr>
          <p:spPr>
            <a:xfrm>
              <a:off x="0" y="0"/>
              <a:ext cx="6186311" cy="582603"/>
            </a:xfrm>
            <a:custGeom>
              <a:avLst/>
              <a:gdLst/>
              <a:ahLst/>
              <a:cxnLst/>
              <a:rect l="l" t="t" r="r" b="b"/>
              <a:pathLst>
                <a:path w="6186311" h="582603">
                  <a:moveTo>
                    <a:pt x="0" y="0"/>
                  </a:moveTo>
                  <a:lnTo>
                    <a:pt x="6186311" y="0"/>
                  </a:lnTo>
                  <a:lnTo>
                    <a:pt x="6186311" y="582603"/>
                  </a:lnTo>
                  <a:lnTo>
                    <a:pt x="0" y="582603"/>
                  </a:lnTo>
                  <a:close/>
                </a:path>
              </a:pathLst>
            </a:custGeom>
            <a:grpFill/>
          </p:spPr>
          <p:txBody>
            <a:bodyPr/>
            <a:lstStyle/>
            <a:p>
              <a:endParaRPr lang="en-IN" dirty="0"/>
            </a:p>
          </p:txBody>
        </p:sp>
      </p:grpSp>
      <p:sp>
        <p:nvSpPr>
          <p:cNvPr id="33" name="TextBox 32">
            <a:extLst>
              <a:ext uri="{FF2B5EF4-FFF2-40B4-BE49-F238E27FC236}">
                <a16:creationId xmlns:a16="http://schemas.microsoft.com/office/drawing/2014/main" id="{5B32471B-64B0-214B-3866-F395216A73EF}"/>
              </a:ext>
            </a:extLst>
          </p:cNvPr>
          <p:cNvSpPr txBox="1"/>
          <p:nvPr/>
        </p:nvSpPr>
        <p:spPr>
          <a:xfrm>
            <a:off x="0" y="86683"/>
            <a:ext cx="12192000" cy="477054"/>
          </a:xfrm>
          <a:prstGeom prst="rect">
            <a:avLst/>
          </a:prstGeom>
          <a:noFill/>
        </p:spPr>
        <p:txBody>
          <a:bodyPr wrap="square" rtlCol="0">
            <a:spAutoFit/>
          </a:bodyPr>
          <a:lstStyle/>
          <a:p>
            <a:pPr algn="ctr"/>
            <a:r>
              <a:rPr lang="en-US" sz="2500" b="1" dirty="0">
                <a:solidFill>
                  <a:schemeClr val="bg1"/>
                </a:solidFill>
                <a:latin typeface="Palatino Linotype" panose="02040502050505030304" pitchFamily="18" charset="0"/>
                <a:ea typeface="Lato" panose="020F0502020204030203" pitchFamily="34" charset="0"/>
                <a:cs typeface="Lato" panose="020F0502020204030203" pitchFamily="34" charset="0"/>
              </a:rPr>
              <a:t>GENERAL AUDIT PROCEDURES</a:t>
            </a:r>
            <a:endParaRPr lang="en-IN" sz="2500" b="1" dirty="0">
              <a:solidFill>
                <a:schemeClr val="bg1"/>
              </a:solidFill>
              <a:latin typeface="Palatino Linotype" panose="02040502050505030304" pitchFamily="18" charset="0"/>
              <a:ea typeface="Lato" panose="020F0502020204030203" pitchFamily="34" charset="0"/>
              <a:cs typeface="Lato" panose="020F0502020204030203" pitchFamily="34" charset="0"/>
            </a:endParaRPr>
          </a:p>
        </p:txBody>
      </p:sp>
      <p:sp>
        <p:nvSpPr>
          <p:cNvPr id="2" name="Title 1">
            <a:extLst>
              <a:ext uri="{FF2B5EF4-FFF2-40B4-BE49-F238E27FC236}">
                <a16:creationId xmlns:a16="http://schemas.microsoft.com/office/drawing/2014/main" id="{C92B685F-8A62-188D-EBE2-3E534EE2E8B3}"/>
              </a:ext>
            </a:extLst>
          </p:cNvPr>
          <p:cNvSpPr>
            <a:spLocks noGrp="1"/>
          </p:cNvSpPr>
          <p:nvPr>
            <p:ph type="title"/>
          </p:nvPr>
        </p:nvSpPr>
        <p:spPr>
          <a:xfrm>
            <a:off x="838200" y="982615"/>
            <a:ext cx="10515600" cy="703374"/>
          </a:xfrm>
        </p:spPr>
        <p:txBody>
          <a:bodyPr>
            <a:normAutofit/>
          </a:bodyPr>
          <a:lstStyle/>
          <a:p>
            <a:r>
              <a:rPr lang="en-US" sz="3000" b="1" dirty="0">
                <a:latin typeface="Palatino Linotype" panose="02040502050505030304" pitchFamily="18" charset="0"/>
              </a:rPr>
              <a:t>Conclusion:</a:t>
            </a:r>
            <a:endParaRPr lang="en-IN" sz="3000" b="1" dirty="0">
              <a:latin typeface="Palatino Linotype" panose="02040502050505030304" pitchFamily="18" charset="0"/>
            </a:endParaRPr>
          </a:p>
        </p:txBody>
      </p:sp>
      <p:sp>
        <p:nvSpPr>
          <p:cNvPr id="6" name="Content Placeholder 5">
            <a:extLst>
              <a:ext uri="{FF2B5EF4-FFF2-40B4-BE49-F238E27FC236}">
                <a16:creationId xmlns:a16="http://schemas.microsoft.com/office/drawing/2014/main" id="{8F961A1C-CFC5-944F-C64C-FF9F9E18BB2C}"/>
              </a:ext>
            </a:extLst>
          </p:cNvPr>
          <p:cNvSpPr>
            <a:spLocks noGrp="1"/>
          </p:cNvSpPr>
          <p:nvPr>
            <p:ph idx="1"/>
          </p:nvPr>
        </p:nvSpPr>
        <p:spPr/>
        <p:txBody>
          <a:bodyPr>
            <a:normAutofit/>
          </a:bodyPr>
          <a:lstStyle/>
          <a:p>
            <a:pPr marL="0" indent="0" algn="just">
              <a:buNone/>
            </a:pPr>
            <a:r>
              <a:rPr lang="en-US" sz="2200" dirty="0">
                <a:latin typeface="Palatino Linotype" panose="02040502050505030304" pitchFamily="18" charset="0"/>
              </a:rPr>
              <a:t>General audit procedures are essential for ensuring the accuracy, reliability, and compliance of financial statements. They provide a systematic approach to assessing and verifying the integrity of an organization's financial operations. By following these procedures, auditors can identify potential risks, detect discrepancies, and offer recommendations for improving internal controls. Ultimately, these procedures contribute to fostering trust and transparency in financial reporting, aiding stakeholders in making informed decisions.</a:t>
            </a:r>
            <a:endParaRPr lang="en-IN" sz="2200" dirty="0">
              <a:latin typeface="Palatino Linotype" panose="02040502050505030304" pitchFamily="18" charset="0"/>
            </a:endParaRPr>
          </a:p>
        </p:txBody>
      </p:sp>
    </p:spTree>
    <p:extLst>
      <p:ext uri="{BB962C8B-B14F-4D97-AF65-F5344CB8AC3E}">
        <p14:creationId xmlns:p14="http://schemas.microsoft.com/office/powerpoint/2010/main" val="1417423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erial view of a highway near the ocean">
            <a:extLst>
              <a:ext uri="{FF2B5EF4-FFF2-40B4-BE49-F238E27FC236}">
                <a16:creationId xmlns:a16="http://schemas.microsoft.com/office/drawing/2014/main" id="{C0879489-AC5C-281B-AC54-43E85619D315}"/>
              </a:ext>
            </a:extLst>
          </p:cNvPr>
          <p:cNvPicPr>
            <a:picLocks noChangeAspect="1"/>
          </p:cNvPicPr>
          <p:nvPr/>
        </p:nvPicPr>
        <p:blipFill>
          <a:blip r:embed="rId3"/>
          <a:srcRect r="5200"/>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71B0B9-37D5-9283-BE82-D85B57340DA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5500" dirty="0">
                <a:solidFill>
                  <a:schemeClr val="bg1"/>
                </a:solidFill>
                <a:latin typeface="Palatino Linotype" panose="02040502050505030304" pitchFamily="18" charset="0"/>
              </a:rPr>
              <a:t>Thankyou</a:t>
            </a:r>
          </a:p>
        </p:txBody>
      </p:sp>
      <p:sp>
        <p:nvSpPr>
          <p:cNvPr id="5" name="Rectangle 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081415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2555</TotalTime>
  <Words>2243</Words>
  <Application>Microsoft Office PowerPoint</Application>
  <PresentationFormat>Widescreen</PresentationFormat>
  <Paragraphs>273</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Lato</vt:lpstr>
      <vt:lpstr>Palatino Linotype</vt:lpstr>
      <vt:lpstr>Symbol</vt:lpstr>
      <vt:lpstr>Times New Roman</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Thankyou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Pooja tattia</dc:creator>
  <cp:lastModifiedBy>Sukanya Krishnan</cp:lastModifiedBy>
  <cp:revision>295</cp:revision>
  <dcterms:created xsi:type="dcterms:W3CDTF">2022-11-01T09:28:06Z</dcterms:created>
  <dcterms:modified xsi:type="dcterms:W3CDTF">2025-01-21T05:02:16Z</dcterms:modified>
</cp:coreProperties>
</file>