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F07F2B-5F4D-49C9-A5D9-55F970CB1971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7178DD-4417-4E95-95E6-4A9879E90236}">
      <dgm:prSet/>
      <dgm:spPr/>
      <dgm:t>
        <a:bodyPr/>
        <a:lstStyle/>
        <a:p>
          <a:r>
            <a:rPr lang="en-US"/>
            <a:t>Introduction </a:t>
          </a:r>
        </a:p>
      </dgm:t>
    </dgm:pt>
    <dgm:pt modelId="{F4643F21-299F-4D04-83EA-B518A01A92E9}" type="parTrans" cxnId="{623C34B5-B4D3-4CBF-886A-21C0AC5E1594}">
      <dgm:prSet/>
      <dgm:spPr/>
      <dgm:t>
        <a:bodyPr/>
        <a:lstStyle/>
        <a:p>
          <a:endParaRPr lang="en-US"/>
        </a:p>
      </dgm:t>
    </dgm:pt>
    <dgm:pt modelId="{4DCBC8B1-B499-4CE3-89A5-78D0A10C3DA0}" type="sibTrans" cxnId="{623C34B5-B4D3-4CBF-886A-21C0AC5E1594}">
      <dgm:prSet/>
      <dgm:spPr/>
      <dgm:t>
        <a:bodyPr/>
        <a:lstStyle/>
        <a:p>
          <a:endParaRPr lang="en-US"/>
        </a:p>
      </dgm:t>
    </dgm:pt>
    <dgm:pt modelId="{F7300B99-F22E-4321-94BA-C1702D482D7A}">
      <dgm:prSet/>
      <dgm:spPr/>
      <dgm:t>
        <a:bodyPr/>
        <a:lstStyle/>
        <a:p>
          <a:r>
            <a:rPr lang="en-US"/>
            <a:t>Setting up an SMSF </a:t>
          </a:r>
        </a:p>
      </dgm:t>
    </dgm:pt>
    <dgm:pt modelId="{F90CB939-1C3A-41AA-96C4-65111BE169A1}" type="parTrans" cxnId="{7FADA110-CB2A-4BFD-A0BD-01743F5699A8}">
      <dgm:prSet/>
      <dgm:spPr/>
      <dgm:t>
        <a:bodyPr/>
        <a:lstStyle/>
        <a:p>
          <a:endParaRPr lang="en-US"/>
        </a:p>
      </dgm:t>
    </dgm:pt>
    <dgm:pt modelId="{192E3785-D13E-4134-8A04-68F8DDBABB47}" type="sibTrans" cxnId="{7FADA110-CB2A-4BFD-A0BD-01743F5699A8}">
      <dgm:prSet/>
      <dgm:spPr/>
      <dgm:t>
        <a:bodyPr/>
        <a:lstStyle/>
        <a:p>
          <a:endParaRPr lang="en-US"/>
        </a:p>
      </dgm:t>
    </dgm:pt>
    <dgm:pt modelId="{D7991EEA-3906-4176-A241-E8B75BE3ADB3}">
      <dgm:prSet/>
      <dgm:spPr/>
      <dgm:t>
        <a:bodyPr/>
        <a:lstStyle/>
        <a:p>
          <a:r>
            <a:rPr lang="en-US"/>
            <a:t>Trust Deed </a:t>
          </a:r>
        </a:p>
      </dgm:t>
    </dgm:pt>
    <dgm:pt modelId="{BBF0153B-8487-4803-BB2E-DAADE6FBEDE2}" type="parTrans" cxnId="{38E51FA8-5F8E-42D2-9417-BDAF8C3D46B0}">
      <dgm:prSet/>
      <dgm:spPr/>
      <dgm:t>
        <a:bodyPr/>
        <a:lstStyle/>
        <a:p>
          <a:endParaRPr lang="en-US"/>
        </a:p>
      </dgm:t>
    </dgm:pt>
    <dgm:pt modelId="{AA91D9E6-8BCF-4DCD-8382-BEF325DE6BCB}" type="sibTrans" cxnId="{38E51FA8-5F8E-42D2-9417-BDAF8C3D46B0}">
      <dgm:prSet/>
      <dgm:spPr/>
      <dgm:t>
        <a:bodyPr/>
        <a:lstStyle/>
        <a:p>
          <a:endParaRPr lang="en-US"/>
        </a:p>
      </dgm:t>
    </dgm:pt>
    <dgm:pt modelId="{24F827CF-FF75-4E86-ADE0-3C85F170D753}">
      <dgm:prSet/>
      <dgm:spPr/>
      <dgm:t>
        <a:bodyPr/>
        <a:lstStyle/>
        <a:p>
          <a:r>
            <a:rPr lang="en-US"/>
            <a:t>Trustees </a:t>
          </a:r>
        </a:p>
      </dgm:t>
    </dgm:pt>
    <dgm:pt modelId="{8F533E20-53A3-4EF2-97DB-10EBE1E2EE07}" type="parTrans" cxnId="{47AD43A9-F16E-4F53-860A-242093DCEB76}">
      <dgm:prSet/>
      <dgm:spPr/>
      <dgm:t>
        <a:bodyPr/>
        <a:lstStyle/>
        <a:p>
          <a:endParaRPr lang="en-US"/>
        </a:p>
      </dgm:t>
    </dgm:pt>
    <dgm:pt modelId="{4150DD10-83E0-4602-8D36-EF91C8E2D545}" type="sibTrans" cxnId="{47AD43A9-F16E-4F53-860A-242093DCEB76}">
      <dgm:prSet/>
      <dgm:spPr/>
      <dgm:t>
        <a:bodyPr/>
        <a:lstStyle/>
        <a:p>
          <a:endParaRPr lang="en-US"/>
        </a:p>
      </dgm:t>
    </dgm:pt>
    <dgm:pt modelId="{788438E4-03A1-454C-BBF0-EBF7E47BBC44}">
      <dgm:prSet/>
      <dgm:spPr/>
      <dgm:t>
        <a:bodyPr/>
        <a:lstStyle/>
        <a:p>
          <a:r>
            <a:rPr lang="en-US"/>
            <a:t>Members </a:t>
          </a:r>
        </a:p>
      </dgm:t>
    </dgm:pt>
    <dgm:pt modelId="{7596E6CA-AAA6-4F91-881B-B7CB023DAD62}" type="parTrans" cxnId="{A93C51B1-0F08-4524-ADC2-4D0AC62BE100}">
      <dgm:prSet/>
      <dgm:spPr/>
      <dgm:t>
        <a:bodyPr/>
        <a:lstStyle/>
        <a:p>
          <a:endParaRPr lang="en-US"/>
        </a:p>
      </dgm:t>
    </dgm:pt>
    <dgm:pt modelId="{C6C9CB0D-B907-4E90-8CE4-5BAFFEBDBAEA}" type="sibTrans" cxnId="{A93C51B1-0F08-4524-ADC2-4D0AC62BE100}">
      <dgm:prSet/>
      <dgm:spPr/>
      <dgm:t>
        <a:bodyPr/>
        <a:lstStyle/>
        <a:p>
          <a:endParaRPr lang="en-US"/>
        </a:p>
      </dgm:t>
    </dgm:pt>
    <dgm:pt modelId="{45D64BFF-EAE3-4F24-AD10-5F31D0543115}">
      <dgm:prSet/>
      <dgm:spPr/>
      <dgm:t>
        <a:bodyPr/>
        <a:lstStyle/>
        <a:p>
          <a:r>
            <a:rPr lang="en-US"/>
            <a:t>Conclusion </a:t>
          </a:r>
        </a:p>
      </dgm:t>
    </dgm:pt>
    <dgm:pt modelId="{24FF9611-A4C5-4FD1-B3B5-DA22A7C0D26A}" type="parTrans" cxnId="{D088AB5F-5CDB-42F1-9E23-02AABB1CFD22}">
      <dgm:prSet/>
      <dgm:spPr/>
      <dgm:t>
        <a:bodyPr/>
        <a:lstStyle/>
        <a:p>
          <a:endParaRPr lang="en-US"/>
        </a:p>
      </dgm:t>
    </dgm:pt>
    <dgm:pt modelId="{0754C1E4-143D-41E7-951A-936DB0B93E19}" type="sibTrans" cxnId="{D088AB5F-5CDB-42F1-9E23-02AABB1CFD22}">
      <dgm:prSet/>
      <dgm:spPr/>
      <dgm:t>
        <a:bodyPr/>
        <a:lstStyle/>
        <a:p>
          <a:endParaRPr lang="en-US"/>
        </a:p>
      </dgm:t>
    </dgm:pt>
    <dgm:pt modelId="{918FC475-CEA1-4AA6-8465-8EEF97B172A7}" type="pres">
      <dgm:prSet presAssocID="{72F07F2B-5F4D-49C9-A5D9-55F970CB1971}" presName="Name0" presStyleCnt="0">
        <dgm:presLayoutVars>
          <dgm:dir/>
          <dgm:animLvl val="lvl"/>
          <dgm:resizeHandles val="exact"/>
        </dgm:presLayoutVars>
      </dgm:prSet>
      <dgm:spPr/>
    </dgm:pt>
    <dgm:pt modelId="{D01F1286-17AA-471E-92C6-59A1F7B55556}" type="pres">
      <dgm:prSet presAssocID="{6E7178DD-4417-4E95-95E6-4A9879E90236}" presName="linNode" presStyleCnt="0"/>
      <dgm:spPr/>
    </dgm:pt>
    <dgm:pt modelId="{EAE9A6E2-12C6-4579-AB2D-B355B6C58C4C}" type="pres">
      <dgm:prSet presAssocID="{6E7178DD-4417-4E95-95E6-4A9879E90236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18C233C4-6FB7-4044-8B5E-3EFB00C88EDC}" type="pres">
      <dgm:prSet presAssocID="{4DCBC8B1-B499-4CE3-89A5-78D0A10C3DA0}" presName="sp" presStyleCnt="0"/>
      <dgm:spPr/>
    </dgm:pt>
    <dgm:pt modelId="{01AF8849-8044-4D0F-8B43-917F35D61735}" type="pres">
      <dgm:prSet presAssocID="{F7300B99-F22E-4321-94BA-C1702D482D7A}" presName="linNode" presStyleCnt="0"/>
      <dgm:spPr/>
    </dgm:pt>
    <dgm:pt modelId="{029E3B45-67F8-4585-9A54-3EF49F6155C4}" type="pres">
      <dgm:prSet presAssocID="{F7300B99-F22E-4321-94BA-C1702D482D7A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19BCFEA3-11FC-4D97-8D6A-313008D549D0}" type="pres">
      <dgm:prSet presAssocID="{192E3785-D13E-4134-8A04-68F8DDBABB47}" presName="sp" presStyleCnt="0"/>
      <dgm:spPr/>
    </dgm:pt>
    <dgm:pt modelId="{EEBB2986-F951-4403-93B9-0D2CC11151F8}" type="pres">
      <dgm:prSet presAssocID="{D7991EEA-3906-4176-A241-E8B75BE3ADB3}" presName="linNode" presStyleCnt="0"/>
      <dgm:spPr/>
    </dgm:pt>
    <dgm:pt modelId="{47F81F3E-CDAA-4964-8CE5-9529367F778E}" type="pres">
      <dgm:prSet presAssocID="{D7991EEA-3906-4176-A241-E8B75BE3ADB3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F5702FCD-3309-4E4B-827B-E94BC9CBDABF}" type="pres">
      <dgm:prSet presAssocID="{AA91D9E6-8BCF-4DCD-8382-BEF325DE6BCB}" presName="sp" presStyleCnt="0"/>
      <dgm:spPr/>
    </dgm:pt>
    <dgm:pt modelId="{78AA353C-0595-41D4-85C8-F82586720097}" type="pres">
      <dgm:prSet presAssocID="{24F827CF-FF75-4E86-ADE0-3C85F170D753}" presName="linNode" presStyleCnt="0"/>
      <dgm:spPr/>
    </dgm:pt>
    <dgm:pt modelId="{2FB4292D-D13C-41F3-8A74-AAB82847C9D6}" type="pres">
      <dgm:prSet presAssocID="{24F827CF-FF75-4E86-ADE0-3C85F170D753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3A9387D6-9B33-4B0C-99E9-BF75A971E505}" type="pres">
      <dgm:prSet presAssocID="{4150DD10-83E0-4602-8D36-EF91C8E2D545}" presName="sp" presStyleCnt="0"/>
      <dgm:spPr/>
    </dgm:pt>
    <dgm:pt modelId="{D104CD9B-E4BC-4EC4-9A84-F5EE85B89482}" type="pres">
      <dgm:prSet presAssocID="{788438E4-03A1-454C-BBF0-EBF7E47BBC44}" presName="linNode" presStyleCnt="0"/>
      <dgm:spPr/>
    </dgm:pt>
    <dgm:pt modelId="{DC111865-5254-4C79-A088-26710B9FC444}" type="pres">
      <dgm:prSet presAssocID="{788438E4-03A1-454C-BBF0-EBF7E47BBC44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A7ACE50C-E8D1-463F-8BE8-8F56F8BB95B5}" type="pres">
      <dgm:prSet presAssocID="{C6C9CB0D-B907-4E90-8CE4-5BAFFEBDBAEA}" presName="sp" presStyleCnt="0"/>
      <dgm:spPr/>
    </dgm:pt>
    <dgm:pt modelId="{84B709D2-835D-4084-931E-CBB247241A3E}" type="pres">
      <dgm:prSet presAssocID="{45D64BFF-EAE3-4F24-AD10-5F31D0543115}" presName="linNode" presStyleCnt="0"/>
      <dgm:spPr/>
    </dgm:pt>
    <dgm:pt modelId="{0F1030F4-7BA5-4288-8053-BEAF5ABC5966}" type="pres">
      <dgm:prSet presAssocID="{45D64BFF-EAE3-4F24-AD10-5F31D0543115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7FADA110-CB2A-4BFD-A0BD-01743F5699A8}" srcId="{72F07F2B-5F4D-49C9-A5D9-55F970CB1971}" destId="{F7300B99-F22E-4321-94BA-C1702D482D7A}" srcOrd="1" destOrd="0" parTransId="{F90CB939-1C3A-41AA-96C4-65111BE169A1}" sibTransId="{192E3785-D13E-4134-8A04-68F8DDBABB47}"/>
    <dgm:cxn modelId="{8CCD911C-2AB0-4451-983F-1DDE616214B1}" type="presOf" srcId="{F7300B99-F22E-4321-94BA-C1702D482D7A}" destId="{029E3B45-67F8-4585-9A54-3EF49F6155C4}" srcOrd="0" destOrd="0" presId="urn:microsoft.com/office/officeart/2005/8/layout/vList5"/>
    <dgm:cxn modelId="{D7D1C040-7BC4-4024-ADDE-F7B028A91382}" type="presOf" srcId="{24F827CF-FF75-4E86-ADE0-3C85F170D753}" destId="{2FB4292D-D13C-41F3-8A74-AAB82847C9D6}" srcOrd="0" destOrd="0" presId="urn:microsoft.com/office/officeart/2005/8/layout/vList5"/>
    <dgm:cxn modelId="{D088AB5F-5CDB-42F1-9E23-02AABB1CFD22}" srcId="{72F07F2B-5F4D-49C9-A5D9-55F970CB1971}" destId="{45D64BFF-EAE3-4F24-AD10-5F31D0543115}" srcOrd="5" destOrd="0" parTransId="{24FF9611-A4C5-4FD1-B3B5-DA22A7C0D26A}" sibTransId="{0754C1E4-143D-41E7-951A-936DB0B93E19}"/>
    <dgm:cxn modelId="{9CA1A250-8611-4E15-8CD6-2243E2B07884}" type="presOf" srcId="{D7991EEA-3906-4176-A241-E8B75BE3ADB3}" destId="{47F81F3E-CDAA-4964-8CE5-9529367F778E}" srcOrd="0" destOrd="0" presId="urn:microsoft.com/office/officeart/2005/8/layout/vList5"/>
    <dgm:cxn modelId="{F6AC3C55-130C-4FCF-B0CD-F5C6E76C58F9}" type="presOf" srcId="{72F07F2B-5F4D-49C9-A5D9-55F970CB1971}" destId="{918FC475-CEA1-4AA6-8465-8EEF97B172A7}" srcOrd="0" destOrd="0" presId="urn:microsoft.com/office/officeart/2005/8/layout/vList5"/>
    <dgm:cxn modelId="{4CAEA288-EA4D-4551-99F9-C329266FFCD1}" type="presOf" srcId="{6E7178DD-4417-4E95-95E6-4A9879E90236}" destId="{EAE9A6E2-12C6-4579-AB2D-B355B6C58C4C}" srcOrd="0" destOrd="0" presId="urn:microsoft.com/office/officeart/2005/8/layout/vList5"/>
    <dgm:cxn modelId="{38E51FA8-5F8E-42D2-9417-BDAF8C3D46B0}" srcId="{72F07F2B-5F4D-49C9-A5D9-55F970CB1971}" destId="{D7991EEA-3906-4176-A241-E8B75BE3ADB3}" srcOrd="2" destOrd="0" parTransId="{BBF0153B-8487-4803-BB2E-DAADE6FBEDE2}" sibTransId="{AA91D9E6-8BCF-4DCD-8382-BEF325DE6BCB}"/>
    <dgm:cxn modelId="{47AD43A9-F16E-4F53-860A-242093DCEB76}" srcId="{72F07F2B-5F4D-49C9-A5D9-55F970CB1971}" destId="{24F827CF-FF75-4E86-ADE0-3C85F170D753}" srcOrd="3" destOrd="0" parTransId="{8F533E20-53A3-4EF2-97DB-10EBE1E2EE07}" sibTransId="{4150DD10-83E0-4602-8D36-EF91C8E2D545}"/>
    <dgm:cxn modelId="{A93C51B1-0F08-4524-ADC2-4D0AC62BE100}" srcId="{72F07F2B-5F4D-49C9-A5D9-55F970CB1971}" destId="{788438E4-03A1-454C-BBF0-EBF7E47BBC44}" srcOrd="4" destOrd="0" parTransId="{7596E6CA-AAA6-4F91-881B-B7CB023DAD62}" sibTransId="{C6C9CB0D-B907-4E90-8CE4-5BAFFEBDBAEA}"/>
    <dgm:cxn modelId="{623C34B5-B4D3-4CBF-886A-21C0AC5E1594}" srcId="{72F07F2B-5F4D-49C9-A5D9-55F970CB1971}" destId="{6E7178DD-4417-4E95-95E6-4A9879E90236}" srcOrd="0" destOrd="0" parTransId="{F4643F21-299F-4D04-83EA-B518A01A92E9}" sibTransId="{4DCBC8B1-B499-4CE3-89A5-78D0A10C3DA0}"/>
    <dgm:cxn modelId="{CE8ABDC8-68F4-4046-9A7B-6C2E56CD7805}" type="presOf" srcId="{45D64BFF-EAE3-4F24-AD10-5F31D0543115}" destId="{0F1030F4-7BA5-4288-8053-BEAF5ABC5966}" srcOrd="0" destOrd="0" presId="urn:microsoft.com/office/officeart/2005/8/layout/vList5"/>
    <dgm:cxn modelId="{B5D559E3-A148-465D-A7AD-4C7DBD007A7B}" type="presOf" srcId="{788438E4-03A1-454C-BBF0-EBF7E47BBC44}" destId="{DC111865-5254-4C79-A088-26710B9FC444}" srcOrd="0" destOrd="0" presId="urn:microsoft.com/office/officeart/2005/8/layout/vList5"/>
    <dgm:cxn modelId="{D0F561DA-679E-4C74-B078-85ACB025AC41}" type="presParOf" srcId="{918FC475-CEA1-4AA6-8465-8EEF97B172A7}" destId="{D01F1286-17AA-471E-92C6-59A1F7B55556}" srcOrd="0" destOrd="0" presId="urn:microsoft.com/office/officeart/2005/8/layout/vList5"/>
    <dgm:cxn modelId="{7736902F-CED4-4268-B0C3-D092BD005CB0}" type="presParOf" srcId="{D01F1286-17AA-471E-92C6-59A1F7B55556}" destId="{EAE9A6E2-12C6-4579-AB2D-B355B6C58C4C}" srcOrd="0" destOrd="0" presId="urn:microsoft.com/office/officeart/2005/8/layout/vList5"/>
    <dgm:cxn modelId="{D27ACDD0-9F65-45FF-9DA1-9D1DBD052508}" type="presParOf" srcId="{918FC475-CEA1-4AA6-8465-8EEF97B172A7}" destId="{18C233C4-6FB7-4044-8B5E-3EFB00C88EDC}" srcOrd="1" destOrd="0" presId="urn:microsoft.com/office/officeart/2005/8/layout/vList5"/>
    <dgm:cxn modelId="{E6B16C3A-622E-407E-A8D6-69E79BE16682}" type="presParOf" srcId="{918FC475-CEA1-4AA6-8465-8EEF97B172A7}" destId="{01AF8849-8044-4D0F-8B43-917F35D61735}" srcOrd="2" destOrd="0" presId="urn:microsoft.com/office/officeart/2005/8/layout/vList5"/>
    <dgm:cxn modelId="{716318FE-A272-417D-9DCF-10E522C37597}" type="presParOf" srcId="{01AF8849-8044-4D0F-8B43-917F35D61735}" destId="{029E3B45-67F8-4585-9A54-3EF49F6155C4}" srcOrd="0" destOrd="0" presId="urn:microsoft.com/office/officeart/2005/8/layout/vList5"/>
    <dgm:cxn modelId="{9E87D9DA-BBC5-42EA-8E4F-FCCF0D2FFCDF}" type="presParOf" srcId="{918FC475-CEA1-4AA6-8465-8EEF97B172A7}" destId="{19BCFEA3-11FC-4D97-8D6A-313008D549D0}" srcOrd="3" destOrd="0" presId="urn:microsoft.com/office/officeart/2005/8/layout/vList5"/>
    <dgm:cxn modelId="{4FD971B0-4502-46C4-9369-7A5F05BD6222}" type="presParOf" srcId="{918FC475-CEA1-4AA6-8465-8EEF97B172A7}" destId="{EEBB2986-F951-4403-93B9-0D2CC11151F8}" srcOrd="4" destOrd="0" presId="urn:microsoft.com/office/officeart/2005/8/layout/vList5"/>
    <dgm:cxn modelId="{3B15BB36-8583-4381-B04D-0EE453CA3AB8}" type="presParOf" srcId="{EEBB2986-F951-4403-93B9-0D2CC11151F8}" destId="{47F81F3E-CDAA-4964-8CE5-9529367F778E}" srcOrd="0" destOrd="0" presId="urn:microsoft.com/office/officeart/2005/8/layout/vList5"/>
    <dgm:cxn modelId="{E7A84626-62E4-4F06-89F3-A1DE42852DFD}" type="presParOf" srcId="{918FC475-CEA1-4AA6-8465-8EEF97B172A7}" destId="{F5702FCD-3309-4E4B-827B-E94BC9CBDABF}" srcOrd="5" destOrd="0" presId="urn:microsoft.com/office/officeart/2005/8/layout/vList5"/>
    <dgm:cxn modelId="{EC99834E-73D0-4999-B139-A23A876E8366}" type="presParOf" srcId="{918FC475-CEA1-4AA6-8465-8EEF97B172A7}" destId="{78AA353C-0595-41D4-85C8-F82586720097}" srcOrd="6" destOrd="0" presId="urn:microsoft.com/office/officeart/2005/8/layout/vList5"/>
    <dgm:cxn modelId="{A148603C-FBCA-45E6-AB48-FB6C1A046E19}" type="presParOf" srcId="{78AA353C-0595-41D4-85C8-F82586720097}" destId="{2FB4292D-D13C-41F3-8A74-AAB82847C9D6}" srcOrd="0" destOrd="0" presId="urn:microsoft.com/office/officeart/2005/8/layout/vList5"/>
    <dgm:cxn modelId="{C77401F9-E75B-462C-96F7-7ABFF708C393}" type="presParOf" srcId="{918FC475-CEA1-4AA6-8465-8EEF97B172A7}" destId="{3A9387D6-9B33-4B0C-99E9-BF75A971E505}" srcOrd="7" destOrd="0" presId="urn:microsoft.com/office/officeart/2005/8/layout/vList5"/>
    <dgm:cxn modelId="{B6D3003B-2FE7-4EB9-BB85-8DB943A2A021}" type="presParOf" srcId="{918FC475-CEA1-4AA6-8465-8EEF97B172A7}" destId="{D104CD9B-E4BC-4EC4-9A84-F5EE85B89482}" srcOrd="8" destOrd="0" presId="urn:microsoft.com/office/officeart/2005/8/layout/vList5"/>
    <dgm:cxn modelId="{86C25C11-7268-459D-A87C-42CD22401FBD}" type="presParOf" srcId="{D104CD9B-E4BC-4EC4-9A84-F5EE85B89482}" destId="{DC111865-5254-4C79-A088-26710B9FC444}" srcOrd="0" destOrd="0" presId="urn:microsoft.com/office/officeart/2005/8/layout/vList5"/>
    <dgm:cxn modelId="{9A3F5841-90E4-4C0C-A7D2-836CFFB42069}" type="presParOf" srcId="{918FC475-CEA1-4AA6-8465-8EEF97B172A7}" destId="{A7ACE50C-E8D1-463F-8BE8-8F56F8BB95B5}" srcOrd="9" destOrd="0" presId="urn:microsoft.com/office/officeart/2005/8/layout/vList5"/>
    <dgm:cxn modelId="{AD869412-B8B6-47A7-B037-AED83A8C2C7B}" type="presParOf" srcId="{918FC475-CEA1-4AA6-8465-8EEF97B172A7}" destId="{84B709D2-835D-4084-931E-CBB247241A3E}" srcOrd="10" destOrd="0" presId="urn:microsoft.com/office/officeart/2005/8/layout/vList5"/>
    <dgm:cxn modelId="{ADFE94F4-17DB-498A-AD6F-814DE76BB8DA}" type="presParOf" srcId="{84B709D2-835D-4084-931E-CBB247241A3E}" destId="{0F1030F4-7BA5-4288-8053-BEAF5ABC59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3BFC6E-CFA8-4F5A-B091-5E9FD12001D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0DC5859-6F1B-4A45-B6DF-C7AD63A6F40B}">
      <dgm:prSet/>
      <dgm:spPr/>
      <dgm:t>
        <a:bodyPr/>
        <a:lstStyle/>
        <a:p>
          <a:r>
            <a:rPr lang="en-US" b="0" i="0"/>
            <a:t>If your self-managed super fund (SMSF) receives contributions from employers (other than related-party employers), it needs to be able to receive the contributions and associated SuperStream data electronically. </a:t>
          </a:r>
          <a:endParaRPr lang="en-US"/>
        </a:p>
      </dgm:t>
    </dgm:pt>
    <dgm:pt modelId="{A1014C4A-CA4D-4C4F-A910-D0156E88C9D2}" type="parTrans" cxnId="{AFD0055E-1AE1-40C9-A15A-7B945A1A620B}">
      <dgm:prSet/>
      <dgm:spPr/>
      <dgm:t>
        <a:bodyPr/>
        <a:lstStyle/>
        <a:p>
          <a:endParaRPr lang="en-US"/>
        </a:p>
      </dgm:t>
    </dgm:pt>
    <dgm:pt modelId="{B13C4942-F257-49A1-BD38-6BC21195E69C}" type="sibTrans" cxnId="{AFD0055E-1AE1-40C9-A15A-7B945A1A620B}">
      <dgm:prSet/>
      <dgm:spPr/>
      <dgm:t>
        <a:bodyPr/>
        <a:lstStyle/>
        <a:p>
          <a:endParaRPr lang="en-US"/>
        </a:p>
      </dgm:t>
    </dgm:pt>
    <dgm:pt modelId="{23079F49-489F-4AB8-A182-5AB7FEAE4A67}">
      <dgm:prSet/>
      <dgm:spPr/>
      <dgm:t>
        <a:bodyPr/>
        <a:lstStyle/>
        <a:p>
          <a:r>
            <a:rPr lang="en-US" b="0" i="0"/>
            <a:t>From 1 October 2021, your fund will need to use SuperStream to rollover any super to or from your SMSF.</a:t>
          </a:r>
          <a:endParaRPr lang="en-US"/>
        </a:p>
      </dgm:t>
    </dgm:pt>
    <dgm:pt modelId="{F369F45B-A496-4B16-A34D-0BB921B4F5E5}" type="parTrans" cxnId="{7EC2075B-CC81-4E33-8BE6-D554B8933427}">
      <dgm:prSet/>
      <dgm:spPr/>
      <dgm:t>
        <a:bodyPr/>
        <a:lstStyle/>
        <a:p>
          <a:endParaRPr lang="en-US"/>
        </a:p>
      </dgm:t>
    </dgm:pt>
    <dgm:pt modelId="{F391F008-0195-4241-986E-C52E75BC514E}" type="sibTrans" cxnId="{7EC2075B-CC81-4E33-8BE6-D554B8933427}">
      <dgm:prSet/>
      <dgm:spPr/>
      <dgm:t>
        <a:bodyPr/>
        <a:lstStyle/>
        <a:p>
          <a:endParaRPr lang="en-US"/>
        </a:p>
      </dgm:t>
    </dgm:pt>
    <dgm:pt modelId="{3F910697-4F7B-44C1-BF2D-BCCA793A1A98}">
      <dgm:prSet/>
      <dgm:spPr/>
      <dgm:t>
        <a:bodyPr/>
        <a:lstStyle/>
        <a:p>
          <a:r>
            <a:rPr lang="en-US" b="0" i="0"/>
            <a:t>SuperStream is a data and payment standard that applies to super transactions (including contributions made by employers and rollovers between funds) to any super fund, including SMSFs. </a:t>
          </a:r>
          <a:endParaRPr lang="en-US"/>
        </a:p>
      </dgm:t>
    </dgm:pt>
    <dgm:pt modelId="{169B65C9-38D4-4F40-85F2-0FDF774ECE4E}" type="parTrans" cxnId="{838C9607-90DE-4E25-A80A-6C2046BEC975}">
      <dgm:prSet/>
      <dgm:spPr/>
      <dgm:t>
        <a:bodyPr/>
        <a:lstStyle/>
        <a:p>
          <a:endParaRPr lang="en-US"/>
        </a:p>
      </dgm:t>
    </dgm:pt>
    <dgm:pt modelId="{28A1AD16-EAF8-4960-BC72-1B0D69ADBFA5}" type="sibTrans" cxnId="{838C9607-90DE-4E25-A80A-6C2046BEC975}">
      <dgm:prSet/>
      <dgm:spPr/>
      <dgm:t>
        <a:bodyPr/>
        <a:lstStyle/>
        <a:p>
          <a:endParaRPr lang="en-US"/>
        </a:p>
      </dgm:t>
    </dgm:pt>
    <dgm:pt modelId="{DBBD313B-3C93-4135-9730-B680EC0901DD}">
      <dgm:prSet/>
      <dgm:spPr/>
      <dgm:t>
        <a:bodyPr/>
        <a:lstStyle/>
        <a:p>
          <a:r>
            <a:rPr lang="en-US" b="0" i="0"/>
            <a:t>To receive SuperStream data, you need an electronic service address (ESA), (this is a special internet address, different to an email address).</a:t>
          </a:r>
          <a:endParaRPr lang="en-US"/>
        </a:p>
      </dgm:t>
    </dgm:pt>
    <dgm:pt modelId="{289C50E9-36A0-4DC6-B1F5-B5F6A6AB348B}" type="parTrans" cxnId="{7FAEA30F-84DB-40B7-96DB-D01109C4E7A4}">
      <dgm:prSet/>
      <dgm:spPr/>
      <dgm:t>
        <a:bodyPr/>
        <a:lstStyle/>
        <a:p>
          <a:endParaRPr lang="en-US"/>
        </a:p>
      </dgm:t>
    </dgm:pt>
    <dgm:pt modelId="{AF48C3EA-8CC6-4906-B4BA-D79D65F9E28E}" type="sibTrans" cxnId="{7FAEA30F-84DB-40B7-96DB-D01109C4E7A4}">
      <dgm:prSet/>
      <dgm:spPr/>
      <dgm:t>
        <a:bodyPr/>
        <a:lstStyle/>
        <a:p>
          <a:endParaRPr lang="en-US"/>
        </a:p>
      </dgm:t>
    </dgm:pt>
    <dgm:pt modelId="{FC58E1F0-5CF4-4B0A-B610-CA9B7F757FA9}" type="pres">
      <dgm:prSet presAssocID="{DC3BFC6E-CFA8-4F5A-B091-5E9FD12001DB}" presName="root" presStyleCnt="0">
        <dgm:presLayoutVars>
          <dgm:dir/>
          <dgm:resizeHandles val="exact"/>
        </dgm:presLayoutVars>
      </dgm:prSet>
      <dgm:spPr/>
    </dgm:pt>
    <dgm:pt modelId="{5D6A79FD-34C1-4931-B69B-41B6E2A89A37}" type="pres">
      <dgm:prSet presAssocID="{80DC5859-6F1B-4A45-B6DF-C7AD63A6F40B}" presName="compNode" presStyleCnt="0"/>
      <dgm:spPr/>
    </dgm:pt>
    <dgm:pt modelId="{DDF412B9-B23F-4A5D-8037-C0F097BF2FB5}" type="pres">
      <dgm:prSet presAssocID="{80DC5859-6F1B-4A45-B6DF-C7AD63A6F40B}" presName="bgRect" presStyleLbl="bgShp" presStyleIdx="0" presStyleCnt="4"/>
      <dgm:spPr/>
    </dgm:pt>
    <dgm:pt modelId="{D06F2E8B-B827-46F8-A0E1-4D1843F5203A}" type="pres">
      <dgm:prSet presAssocID="{80DC5859-6F1B-4A45-B6DF-C7AD63A6F40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1F0A7A8-D429-4E3B-BFE8-CB38B7B066C5}" type="pres">
      <dgm:prSet presAssocID="{80DC5859-6F1B-4A45-B6DF-C7AD63A6F40B}" presName="spaceRect" presStyleCnt="0"/>
      <dgm:spPr/>
    </dgm:pt>
    <dgm:pt modelId="{8865E438-982B-439A-A516-B6ED6640EC95}" type="pres">
      <dgm:prSet presAssocID="{80DC5859-6F1B-4A45-B6DF-C7AD63A6F40B}" presName="parTx" presStyleLbl="revTx" presStyleIdx="0" presStyleCnt="4">
        <dgm:presLayoutVars>
          <dgm:chMax val="0"/>
          <dgm:chPref val="0"/>
        </dgm:presLayoutVars>
      </dgm:prSet>
      <dgm:spPr/>
    </dgm:pt>
    <dgm:pt modelId="{E190C118-7943-495F-89E5-B3A58F02BD72}" type="pres">
      <dgm:prSet presAssocID="{B13C4942-F257-49A1-BD38-6BC21195E69C}" presName="sibTrans" presStyleCnt="0"/>
      <dgm:spPr/>
    </dgm:pt>
    <dgm:pt modelId="{21292773-3EF2-4A1D-A780-94488B8DCE6C}" type="pres">
      <dgm:prSet presAssocID="{23079F49-489F-4AB8-A182-5AB7FEAE4A67}" presName="compNode" presStyleCnt="0"/>
      <dgm:spPr/>
    </dgm:pt>
    <dgm:pt modelId="{A4B5A3C1-C288-4731-A15A-DB5AEAD06996}" type="pres">
      <dgm:prSet presAssocID="{23079F49-489F-4AB8-A182-5AB7FEAE4A67}" presName="bgRect" presStyleLbl="bgShp" presStyleIdx="1" presStyleCnt="4"/>
      <dgm:spPr/>
    </dgm:pt>
    <dgm:pt modelId="{8A44F66A-ED69-4639-9DAB-FBCEB891C26B}" type="pres">
      <dgm:prSet presAssocID="{23079F49-489F-4AB8-A182-5AB7FEAE4A6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12E5E5AF-1D82-481E-B5D7-40D97B9946EB}" type="pres">
      <dgm:prSet presAssocID="{23079F49-489F-4AB8-A182-5AB7FEAE4A67}" presName="spaceRect" presStyleCnt="0"/>
      <dgm:spPr/>
    </dgm:pt>
    <dgm:pt modelId="{988805A4-1A83-401D-9672-6FD140AEA13E}" type="pres">
      <dgm:prSet presAssocID="{23079F49-489F-4AB8-A182-5AB7FEAE4A67}" presName="parTx" presStyleLbl="revTx" presStyleIdx="1" presStyleCnt="4">
        <dgm:presLayoutVars>
          <dgm:chMax val="0"/>
          <dgm:chPref val="0"/>
        </dgm:presLayoutVars>
      </dgm:prSet>
      <dgm:spPr/>
    </dgm:pt>
    <dgm:pt modelId="{AB767017-9E81-4B3C-A3B1-AFA523B2743A}" type="pres">
      <dgm:prSet presAssocID="{F391F008-0195-4241-986E-C52E75BC514E}" presName="sibTrans" presStyleCnt="0"/>
      <dgm:spPr/>
    </dgm:pt>
    <dgm:pt modelId="{49C4783D-10F5-4994-84CD-A7110F300BB3}" type="pres">
      <dgm:prSet presAssocID="{3F910697-4F7B-44C1-BF2D-BCCA793A1A98}" presName="compNode" presStyleCnt="0"/>
      <dgm:spPr/>
    </dgm:pt>
    <dgm:pt modelId="{D28B9127-1237-4D78-BE9F-A8A7A17E9A05}" type="pres">
      <dgm:prSet presAssocID="{3F910697-4F7B-44C1-BF2D-BCCA793A1A98}" presName="bgRect" presStyleLbl="bgShp" presStyleIdx="2" presStyleCnt="4"/>
      <dgm:spPr/>
    </dgm:pt>
    <dgm:pt modelId="{BE0A51D7-571E-46A7-8E4C-060289696050}" type="pres">
      <dgm:prSet presAssocID="{3F910697-4F7B-44C1-BF2D-BCCA793A1A9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677E4753-9EAA-40F6-B8D0-3CEE3ACAA6CC}" type="pres">
      <dgm:prSet presAssocID="{3F910697-4F7B-44C1-BF2D-BCCA793A1A98}" presName="spaceRect" presStyleCnt="0"/>
      <dgm:spPr/>
    </dgm:pt>
    <dgm:pt modelId="{16457C78-D6E7-4016-B9C2-F883107AF725}" type="pres">
      <dgm:prSet presAssocID="{3F910697-4F7B-44C1-BF2D-BCCA793A1A98}" presName="parTx" presStyleLbl="revTx" presStyleIdx="2" presStyleCnt="4">
        <dgm:presLayoutVars>
          <dgm:chMax val="0"/>
          <dgm:chPref val="0"/>
        </dgm:presLayoutVars>
      </dgm:prSet>
      <dgm:spPr/>
    </dgm:pt>
    <dgm:pt modelId="{DA9EC899-74E2-4A08-895C-C49AEBA33B5C}" type="pres">
      <dgm:prSet presAssocID="{28A1AD16-EAF8-4960-BC72-1B0D69ADBFA5}" presName="sibTrans" presStyleCnt="0"/>
      <dgm:spPr/>
    </dgm:pt>
    <dgm:pt modelId="{E235112F-8915-4F83-B482-0084F2CB3167}" type="pres">
      <dgm:prSet presAssocID="{DBBD313B-3C93-4135-9730-B680EC0901DD}" presName="compNode" presStyleCnt="0"/>
      <dgm:spPr/>
    </dgm:pt>
    <dgm:pt modelId="{F4C66D68-3108-4A9B-8DD5-A6C10A5F9F38}" type="pres">
      <dgm:prSet presAssocID="{DBBD313B-3C93-4135-9730-B680EC0901DD}" presName="bgRect" presStyleLbl="bgShp" presStyleIdx="3" presStyleCnt="4"/>
      <dgm:spPr/>
    </dgm:pt>
    <dgm:pt modelId="{B7AE9E32-3A70-4F9A-80D8-0679A5E95D77}" type="pres">
      <dgm:prSet presAssocID="{DBBD313B-3C93-4135-9730-B680EC0901D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0EDED943-9F22-4415-BD81-0154AECFB012}" type="pres">
      <dgm:prSet presAssocID="{DBBD313B-3C93-4135-9730-B680EC0901DD}" presName="spaceRect" presStyleCnt="0"/>
      <dgm:spPr/>
    </dgm:pt>
    <dgm:pt modelId="{21304DE9-9CB1-4211-A3E6-7A43EC615FEB}" type="pres">
      <dgm:prSet presAssocID="{DBBD313B-3C93-4135-9730-B680EC0901D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38C9607-90DE-4E25-A80A-6C2046BEC975}" srcId="{DC3BFC6E-CFA8-4F5A-B091-5E9FD12001DB}" destId="{3F910697-4F7B-44C1-BF2D-BCCA793A1A98}" srcOrd="2" destOrd="0" parTransId="{169B65C9-38D4-4F40-85F2-0FDF774ECE4E}" sibTransId="{28A1AD16-EAF8-4960-BC72-1B0D69ADBFA5}"/>
    <dgm:cxn modelId="{7FAEA30F-84DB-40B7-96DB-D01109C4E7A4}" srcId="{DC3BFC6E-CFA8-4F5A-B091-5E9FD12001DB}" destId="{DBBD313B-3C93-4135-9730-B680EC0901DD}" srcOrd="3" destOrd="0" parTransId="{289C50E9-36A0-4DC6-B1F5-B5F6A6AB348B}" sibTransId="{AF48C3EA-8CC6-4906-B4BA-D79D65F9E28E}"/>
    <dgm:cxn modelId="{3830C413-7726-4A29-903B-010392E165FA}" type="presOf" srcId="{DC3BFC6E-CFA8-4F5A-B091-5E9FD12001DB}" destId="{FC58E1F0-5CF4-4B0A-B610-CA9B7F757FA9}" srcOrd="0" destOrd="0" presId="urn:microsoft.com/office/officeart/2018/2/layout/IconVerticalSolidList"/>
    <dgm:cxn modelId="{F623FC13-15DF-47D2-8911-89F5CF402DE7}" type="presOf" srcId="{DBBD313B-3C93-4135-9730-B680EC0901DD}" destId="{21304DE9-9CB1-4211-A3E6-7A43EC615FEB}" srcOrd="0" destOrd="0" presId="urn:microsoft.com/office/officeart/2018/2/layout/IconVerticalSolidList"/>
    <dgm:cxn modelId="{D4C27C29-3602-40AB-AA37-8960253EA09A}" type="presOf" srcId="{80DC5859-6F1B-4A45-B6DF-C7AD63A6F40B}" destId="{8865E438-982B-439A-A516-B6ED6640EC95}" srcOrd="0" destOrd="0" presId="urn:microsoft.com/office/officeart/2018/2/layout/IconVerticalSolidList"/>
    <dgm:cxn modelId="{7EC2075B-CC81-4E33-8BE6-D554B8933427}" srcId="{DC3BFC6E-CFA8-4F5A-B091-5E9FD12001DB}" destId="{23079F49-489F-4AB8-A182-5AB7FEAE4A67}" srcOrd="1" destOrd="0" parTransId="{F369F45B-A496-4B16-A34D-0BB921B4F5E5}" sibTransId="{F391F008-0195-4241-986E-C52E75BC514E}"/>
    <dgm:cxn modelId="{AFD0055E-1AE1-40C9-A15A-7B945A1A620B}" srcId="{DC3BFC6E-CFA8-4F5A-B091-5E9FD12001DB}" destId="{80DC5859-6F1B-4A45-B6DF-C7AD63A6F40B}" srcOrd="0" destOrd="0" parTransId="{A1014C4A-CA4D-4C4F-A910-D0156E88C9D2}" sibTransId="{B13C4942-F257-49A1-BD38-6BC21195E69C}"/>
    <dgm:cxn modelId="{EE929C64-211A-4159-A32D-1AAAD34A59AD}" type="presOf" srcId="{23079F49-489F-4AB8-A182-5AB7FEAE4A67}" destId="{988805A4-1A83-401D-9672-6FD140AEA13E}" srcOrd="0" destOrd="0" presId="urn:microsoft.com/office/officeart/2018/2/layout/IconVerticalSolidList"/>
    <dgm:cxn modelId="{369D2EEB-C9B5-4AC5-B74A-75F189269A60}" type="presOf" srcId="{3F910697-4F7B-44C1-BF2D-BCCA793A1A98}" destId="{16457C78-D6E7-4016-B9C2-F883107AF725}" srcOrd="0" destOrd="0" presId="urn:microsoft.com/office/officeart/2018/2/layout/IconVerticalSolidList"/>
    <dgm:cxn modelId="{F90A0179-B888-4D8F-A045-328041790860}" type="presParOf" srcId="{FC58E1F0-5CF4-4B0A-B610-CA9B7F757FA9}" destId="{5D6A79FD-34C1-4931-B69B-41B6E2A89A37}" srcOrd="0" destOrd="0" presId="urn:microsoft.com/office/officeart/2018/2/layout/IconVerticalSolidList"/>
    <dgm:cxn modelId="{9148806D-F745-48DC-824D-4A4D072A044F}" type="presParOf" srcId="{5D6A79FD-34C1-4931-B69B-41B6E2A89A37}" destId="{DDF412B9-B23F-4A5D-8037-C0F097BF2FB5}" srcOrd="0" destOrd="0" presId="urn:microsoft.com/office/officeart/2018/2/layout/IconVerticalSolidList"/>
    <dgm:cxn modelId="{51F58CC3-0E6F-4B30-A6B3-278E4ADAA1CA}" type="presParOf" srcId="{5D6A79FD-34C1-4931-B69B-41B6E2A89A37}" destId="{D06F2E8B-B827-46F8-A0E1-4D1843F5203A}" srcOrd="1" destOrd="0" presId="urn:microsoft.com/office/officeart/2018/2/layout/IconVerticalSolidList"/>
    <dgm:cxn modelId="{46157189-32AF-4207-B146-DD2E3244C22A}" type="presParOf" srcId="{5D6A79FD-34C1-4931-B69B-41B6E2A89A37}" destId="{71F0A7A8-D429-4E3B-BFE8-CB38B7B066C5}" srcOrd="2" destOrd="0" presId="urn:microsoft.com/office/officeart/2018/2/layout/IconVerticalSolidList"/>
    <dgm:cxn modelId="{654E5E6D-B9DE-489D-956E-4F01F59912D3}" type="presParOf" srcId="{5D6A79FD-34C1-4931-B69B-41B6E2A89A37}" destId="{8865E438-982B-439A-A516-B6ED6640EC95}" srcOrd="3" destOrd="0" presId="urn:microsoft.com/office/officeart/2018/2/layout/IconVerticalSolidList"/>
    <dgm:cxn modelId="{BBC00227-0942-4B1F-92D1-021A985BC661}" type="presParOf" srcId="{FC58E1F0-5CF4-4B0A-B610-CA9B7F757FA9}" destId="{E190C118-7943-495F-89E5-B3A58F02BD72}" srcOrd="1" destOrd="0" presId="urn:microsoft.com/office/officeart/2018/2/layout/IconVerticalSolidList"/>
    <dgm:cxn modelId="{8840A2A5-3F83-468B-A79B-94E73A75BEF3}" type="presParOf" srcId="{FC58E1F0-5CF4-4B0A-B610-CA9B7F757FA9}" destId="{21292773-3EF2-4A1D-A780-94488B8DCE6C}" srcOrd="2" destOrd="0" presId="urn:microsoft.com/office/officeart/2018/2/layout/IconVerticalSolidList"/>
    <dgm:cxn modelId="{40609647-F51E-4F53-8621-6F19611E4AF0}" type="presParOf" srcId="{21292773-3EF2-4A1D-A780-94488B8DCE6C}" destId="{A4B5A3C1-C288-4731-A15A-DB5AEAD06996}" srcOrd="0" destOrd="0" presId="urn:microsoft.com/office/officeart/2018/2/layout/IconVerticalSolidList"/>
    <dgm:cxn modelId="{B5A45499-51ED-407E-A900-44C62E9CA63B}" type="presParOf" srcId="{21292773-3EF2-4A1D-A780-94488B8DCE6C}" destId="{8A44F66A-ED69-4639-9DAB-FBCEB891C26B}" srcOrd="1" destOrd="0" presId="urn:microsoft.com/office/officeart/2018/2/layout/IconVerticalSolidList"/>
    <dgm:cxn modelId="{F5860AE5-8C8F-4B10-827B-DA56D5CED66B}" type="presParOf" srcId="{21292773-3EF2-4A1D-A780-94488B8DCE6C}" destId="{12E5E5AF-1D82-481E-B5D7-40D97B9946EB}" srcOrd="2" destOrd="0" presId="urn:microsoft.com/office/officeart/2018/2/layout/IconVerticalSolidList"/>
    <dgm:cxn modelId="{F182183B-1A9F-4869-AC7D-916345137D8A}" type="presParOf" srcId="{21292773-3EF2-4A1D-A780-94488B8DCE6C}" destId="{988805A4-1A83-401D-9672-6FD140AEA13E}" srcOrd="3" destOrd="0" presId="urn:microsoft.com/office/officeart/2018/2/layout/IconVerticalSolidList"/>
    <dgm:cxn modelId="{C78F3D6E-63D1-4553-9444-4CD0A0C2AB6E}" type="presParOf" srcId="{FC58E1F0-5CF4-4B0A-B610-CA9B7F757FA9}" destId="{AB767017-9E81-4B3C-A3B1-AFA523B2743A}" srcOrd="3" destOrd="0" presId="urn:microsoft.com/office/officeart/2018/2/layout/IconVerticalSolidList"/>
    <dgm:cxn modelId="{DFB998A5-E636-47DA-AC3A-B23A239CA863}" type="presParOf" srcId="{FC58E1F0-5CF4-4B0A-B610-CA9B7F757FA9}" destId="{49C4783D-10F5-4994-84CD-A7110F300BB3}" srcOrd="4" destOrd="0" presId="urn:microsoft.com/office/officeart/2018/2/layout/IconVerticalSolidList"/>
    <dgm:cxn modelId="{34611015-D66B-45BF-A16F-ABBCE448C730}" type="presParOf" srcId="{49C4783D-10F5-4994-84CD-A7110F300BB3}" destId="{D28B9127-1237-4D78-BE9F-A8A7A17E9A05}" srcOrd="0" destOrd="0" presId="urn:microsoft.com/office/officeart/2018/2/layout/IconVerticalSolidList"/>
    <dgm:cxn modelId="{566630A4-3DAF-486C-A4A1-D07AC6D8D596}" type="presParOf" srcId="{49C4783D-10F5-4994-84CD-A7110F300BB3}" destId="{BE0A51D7-571E-46A7-8E4C-060289696050}" srcOrd="1" destOrd="0" presId="urn:microsoft.com/office/officeart/2018/2/layout/IconVerticalSolidList"/>
    <dgm:cxn modelId="{447F2983-FEBF-4C6C-8377-529E41467DF4}" type="presParOf" srcId="{49C4783D-10F5-4994-84CD-A7110F300BB3}" destId="{677E4753-9EAA-40F6-B8D0-3CEE3ACAA6CC}" srcOrd="2" destOrd="0" presId="urn:microsoft.com/office/officeart/2018/2/layout/IconVerticalSolidList"/>
    <dgm:cxn modelId="{7933FEDE-EB33-400D-B180-4F1EF44F2875}" type="presParOf" srcId="{49C4783D-10F5-4994-84CD-A7110F300BB3}" destId="{16457C78-D6E7-4016-B9C2-F883107AF725}" srcOrd="3" destOrd="0" presId="urn:microsoft.com/office/officeart/2018/2/layout/IconVerticalSolidList"/>
    <dgm:cxn modelId="{E25F86A0-D22E-45E4-9D57-CA4760E4401A}" type="presParOf" srcId="{FC58E1F0-5CF4-4B0A-B610-CA9B7F757FA9}" destId="{DA9EC899-74E2-4A08-895C-C49AEBA33B5C}" srcOrd="5" destOrd="0" presId="urn:microsoft.com/office/officeart/2018/2/layout/IconVerticalSolidList"/>
    <dgm:cxn modelId="{280C0BC2-0874-4D45-B282-875B525A97A1}" type="presParOf" srcId="{FC58E1F0-5CF4-4B0A-B610-CA9B7F757FA9}" destId="{E235112F-8915-4F83-B482-0084F2CB3167}" srcOrd="6" destOrd="0" presId="urn:microsoft.com/office/officeart/2018/2/layout/IconVerticalSolidList"/>
    <dgm:cxn modelId="{ADC6FCF6-1B55-45A1-934E-50BB6B809374}" type="presParOf" srcId="{E235112F-8915-4F83-B482-0084F2CB3167}" destId="{F4C66D68-3108-4A9B-8DD5-A6C10A5F9F38}" srcOrd="0" destOrd="0" presId="urn:microsoft.com/office/officeart/2018/2/layout/IconVerticalSolidList"/>
    <dgm:cxn modelId="{7575BF9B-BC63-457D-8087-4E4EC73BACC3}" type="presParOf" srcId="{E235112F-8915-4F83-B482-0084F2CB3167}" destId="{B7AE9E32-3A70-4F9A-80D8-0679A5E95D77}" srcOrd="1" destOrd="0" presId="urn:microsoft.com/office/officeart/2018/2/layout/IconVerticalSolidList"/>
    <dgm:cxn modelId="{E7E1E95B-A94A-45C7-AA88-C933E2CE14E3}" type="presParOf" srcId="{E235112F-8915-4F83-B482-0084F2CB3167}" destId="{0EDED943-9F22-4415-BD81-0154AECFB012}" srcOrd="2" destOrd="0" presId="urn:microsoft.com/office/officeart/2018/2/layout/IconVerticalSolidList"/>
    <dgm:cxn modelId="{5C070139-4C6E-44A4-AB86-C89CEC4D61B5}" type="presParOf" srcId="{E235112F-8915-4F83-B482-0084F2CB3167}" destId="{21304DE9-9CB1-4211-A3E6-7A43EC615FE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9A6E2-12C6-4579-AB2D-B355B6C58C4C}">
      <dsp:nvSpPr>
        <dsp:cNvPr id="0" name=""/>
        <dsp:cNvSpPr/>
      </dsp:nvSpPr>
      <dsp:spPr>
        <a:xfrm>
          <a:off x="3364992" y="1195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Introduction </a:t>
          </a:r>
        </a:p>
      </dsp:txBody>
      <dsp:txXfrm>
        <a:off x="3398960" y="35163"/>
        <a:ext cx="3717680" cy="627895"/>
      </dsp:txXfrm>
    </dsp:sp>
    <dsp:sp modelId="{029E3B45-67F8-4585-9A54-3EF49F6155C4}">
      <dsp:nvSpPr>
        <dsp:cNvPr id="0" name=""/>
        <dsp:cNvSpPr/>
      </dsp:nvSpPr>
      <dsp:spPr>
        <a:xfrm>
          <a:off x="3364992" y="731818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Setting up an SMSF </a:t>
          </a:r>
        </a:p>
      </dsp:txBody>
      <dsp:txXfrm>
        <a:off x="3398960" y="765786"/>
        <a:ext cx="3717680" cy="627895"/>
      </dsp:txXfrm>
    </dsp:sp>
    <dsp:sp modelId="{47F81F3E-CDAA-4964-8CE5-9529367F778E}">
      <dsp:nvSpPr>
        <dsp:cNvPr id="0" name=""/>
        <dsp:cNvSpPr/>
      </dsp:nvSpPr>
      <dsp:spPr>
        <a:xfrm>
          <a:off x="3364992" y="146244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Trust Deed </a:t>
          </a:r>
        </a:p>
      </dsp:txBody>
      <dsp:txXfrm>
        <a:off x="3398960" y="1496409"/>
        <a:ext cx="3717680" cy="627895"/>
      </dsp:txXfrm>
    </dsp:sp>
    <dsp:sp modelId="{2FB4292D-D13C-41F3-8A74-AAB82847C9D6}">
      <dsp:nvSpPr>
        <dsp:cNvPr id="0" name=""/>
        <dsp:cNvSpPr/>
      </dsp:nvSpPr>
      <dsp:spPr>
        <a:xfrm>
          <a:off x="3364992" y="2193064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Trustees </a:t>
          </a:r>
        </a:p>
      </dsp:txBody>
      <dsp:txXfrm>
        <a:off x="3398960" y="2227032"/>
        <a:ext cx="3717680" cy="627895"/>
      </dsp:txXfrm>
    </dsp:sp>
    <dsp:sp modelId="{DC111865-5254-4C79-A088-26710B9FC444}">
      <dsp:nvSpPr>
        <dsp:cNvPr id="0" name=""/>
        <dsp:cNvSpPr/>
      </dsp:nvSpPr>
      <dsp:spPr>
        <a:xfrm>
          <a:off x="3364992" y="2923688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Members </a:t>
          </a:r>
        </a:p>
      </dsp:txBody>
      <dsp:txXfrm>
        <a:off x="3398960" y="2957656"/>
        <a:ext cx="3717680" cy="627895"/>
      </dsp:txXfrm>
    </dsp:sp>
    <dsp:sp modelId="{0F1030F4-7BA5-4288-8053-BEAF5ABC5966}">
      <dsp:nvSpPr>
        <dsp:cNvPr id="0" name=""/>
        <dsp:cNvSpPr/>
      </dsp:nvSpPr>
      <dsp:spPr>
        <a:xfrm>
          <a:off x="3364992" y="365431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Conclusion </a:t>
          </a:r>
        </a:p>
      </dsp:txBody>
      <dsp:txXfrm>
        <a:off x="3398960" y="3688279"/>
        <a:ext cx="3717680" cy="6278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412B9-B23F-4A5D-8037-C0F097BF2FB5}">
      <dsp:nvSpPr>
        <dsp:cNvPr id="0" name=""/>
        <dsp:cNvSpPr/>
      </dsp:nvSpPr>
      <dsp:spPr>
        <a:xfrm>
          <a:off x="0" y="1808"/>
          <a:ext cx="10515600" cy="9166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F2E8B-B827-46F8-A0E1-4D1843F5203A}">
      <dsp:nvSpPr>
        <dsp:cNvPr id="0" name=""/>
        <dsp:cNvSpPr/>
      </dsp:nvSpPr>
      <dsp:spPr>
        <a:xfrm>
          <a:off x="277275" y="208046"/>
          <a:ext cx="504136" cy="5041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5E438-982B-439A-A516-B6ED6640EC95}">
      <dsp:nvSpPr>
        <dsp:cNvPr id="0" name=""/>
        <dsp:cNvSpPr/>
      </dsp:nvSpPr>
      <dsp:spPr>
        <a:xfrm>
          <a:off x="1058686" y="1808"/>
          <a:ext cx="94569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If your self-managed super fund (SMSF) receives contributions from employers (other than related-party employers), it needs to be able to receive the contributions and associated SuperStream data electronically. </a:t>
          </a:r>
          <a:endParaRPr lang="en-US" sz="1700" kern="1200"/>
        </a:p>
      </dsp:txBody>
      <dsp:txXfrm>
        <a:off x="1058686" y="1808"/>
        <a:ext cx="9456913" cy="916611"/>
      </dsp:txXfrm>
    </dsp:sp>
    <dsp:sp modelId="{A4B5A3C1-C288-4731-A15A-DB5AEAD06996}">
      <dsp:nvSpPr>
        <dsp:cNvPr id="0" name=""/>
        <dsp:cNvSpPr/>
      </dsp:nvSpPr>
      <dsp:spPr>
        <a:xfrm>
          <a:off x="0" y="1147573"/>
          <a:ext cx="10515600" cy="9166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4F66A-ED69-4639-9DAB-FBCEB891C26B}">
      <dsp:nvSpPr>
        <dsp:cNvPr id="0" name=""/>
        <dsp:cNvSpPr/>
      </dsp:nvSpPr>
      <dsp:spPr>
        <a:xfrm>
          <a:off x="277275" y="1353811"/>
          <a:ext cx="504136" cy="5041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805A4-1A83-401D-9672-6FD140AEA13E}">
      <dsp:nvSpPr>
        <dsp:cNvPr id="0" name=""/>
        <dsp:cNvSpPr/>
      </dsp:nvSpPr>
      <dsp:spPr>
        <a:xfrm>
          <a:off x="1058686" y="1147573"/>
          <a:ext cx="94569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From 1 October 2021, your fund will need to use SuperStream to rollover any super to or from your SMSF.</a:t>
          </a:r>
          <a:endParaRPr lang="en-US" sz="1700" kern="1200"/>
        </a:p>
      </dsp:txBody>
      <dsp:txXfrm>
        <a:off x="1058686" y="1147573"/>
        <a:ext cx="9456913" cy="916611"/>
      </dsp:txXfrm>
    </dsp:sp>
    <dsp:sp modelId="{D28B9127-1237-4D78-BE9F-A8A7A17E9A05}">
      <dsp:nvSpPr>
        <dsp:cNvPr id="0" name=""/>
        <dsp:cNvSpPr/>
      </dsp:nvSpPr>
      <dsp:spPr>
        <a:xfrm>
          <a:off x="0" y="2293338"/>
          <a:ext cx="10515600" cy="91661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A51D7-571E-46A7-8E4C-060289696050}">
      <dsp:nvSpPr>
        <dsp:cNvPr id="0" name=""/>
        <dsp:cNvSpPr/>
      </dsp:nvSpPr>
      <dsp:spPr>
        <a:xfrm>
          <a:off x="277275" y="2499576"/>
          <a:ext cx="504136" cy="5041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57C78-D6E7-4016-B9C2-F883107AF725}">
      <dsp:nvSpPr>
        <dsp:cNvPr id="0" name=""/>
        <dsp:cNvSpPr/>
      </dsp:nvSpPr>
      <dsp:spPr>
        <a:xfrm>
          <a:off x="1058686" y="2293338"/>
          <a:ext cx="94569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SuperStream is a data and payment standard that applies to super transactions (including contributions made by employers and rollovers between funds) to any super fund, including SMSFs. </a:t>
          </a:r>
          <a:endParaRPr lang="en-US" sz="1700" kern="1200"/>
        </a:p>
      </dsp:txBody>
      <dsp:txXfrm>
        <a:off x="1058686" y="2293338"/>
        <a:ext cx="9456913" cy="916611"/>
      </dsp:txXfrm>
    </dsp:sp>
    <dsp:sp modelId="{F4C66D68-3108-4A9B-8DD5-A6C10A5F9F38}">
      <dsp:nvSpPr>
        <dsp:cNvPr id="0" name=""/>
        <dsp:cNvSpPr/>
      </dsp:nvSpPr>
      <dsp:spPr>
        <a:xfrm>
          <a:off x="0" y="3439103"/>
          <a:ext cx="10515600" cy="9166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E9E32-3A70-4F9A-80D8-0679A5E95D77}">
      <dsp:nvSpPr>
        <dsp:cNvPr id="0" name=""/>
        <dsp:cNvSpPr/>
      </dsp:nvSpPr>
      <dsp:spPr>
        <a:xfrm>
          <a:off x="277275" y="3645341"/>
          <a:ext cx="504136" cy="5041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04DE9-9CB1-4211-A3E6-7A43EC615FEB}">
      <dsp:nvSpPr>
        <dsp:cNvPr id="0" name=""/>
        <dsp:cNvSpPr/>
      </dsp:nvSpPr>
      <dsp:spPr>
        <a:xfrm>
          <a:off x="1058686" y="3439103"/>
          <a:ext cx="9456913" cy="91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008" tIns="97008" rIns="97008" bIns="97008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To receive SuperStream data, you need an electronic service address (ESA), (this is a special internet address, different to an email address).</a:t>
          </a:r>
          <a:endParaRPr lang="en-US" sz="1700" kern="1200"/>
        </a:p>
      </dsp:txBody>
      <dsp:txXfrm>
        <a:off x="1058686" y="3439103"/>
        <a:ext cx="9456913" cy="916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01BB-32E4-A034-0BBC-1329E6CA8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7C3D1-47E5-9F42-A153-19028C9343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1F6C9-B456-B92D-1AC5-78B17B02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D1C80-F117-2650-C908-4C9EA16F7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5FBD-E10F-0207-924C-711C53CA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705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D52A7-1EBE-0255-F8FF-4D7A2714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38034-818F-D37E-9E54-4CE3E4E5D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47DF4-095C-5125-DB24-9B3E9BB7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28433-9539-CD3C-A1F8-F40C84967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2DF9C-8F47-4FFC-8921-A40D7831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074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76C5-31CB-65B2-B7B2-D9F2D872A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D6D7A-293B-9F26-6B27-5FCC95BD0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BB8CA-A90B-A470-3EBD-813444AEA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3CF6B-DEF2-B5FE-FEF4-DF77457A0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6FF9-468D-46CF-4050-A0EAB5B3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07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0949-0808-CB73-7CA6-3D5BC6A5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87CFF-8D3C-9CB0-B45E-0656B5AE7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CEEE1-7F82-A9B3-4979-A54884B36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5F4B6-A919-2E83-79DC-34E1C8A5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046FB-26DA-F51E-D026-FC6D9834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AB3F1-F489-A77E-D9F1-2C12ED02D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3057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3F0E-DC83-CF2C-438D-D45DA02A6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E8AF5-3F2A-92A9-7648-22942B252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B02AF-2DF0-3290-BD2D-F7351DE15F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4B9E9-5A97-3580-DAAD-5AC667A4E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7AD84A-26C2-5DC6-9E4E-D9B0A9300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71CA5D-6F24-8303-356D-553AC671E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55E6B3-357A-0FC7-A107-937C281F5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8AC83-6FE2-967C-AE89-0FB36197F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28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60CB-F84D-CCDA-1283-49E1F488C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DDF585-2835-EBE3-680E-5CAB56530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58CC0-4BE3-9318-55FA-53948674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4ED47-48B3-6379-077B-FB1646C38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44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D8E43-105B-6729-416A-274D7210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A57C2F-96D5-564E-AD27-A18DBAEEA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61250-96FE-C753-4992-591FECA9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98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2B7E-30C4-584F-BBF5-25574A9C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7AAE5-036E-36C5-2EC1-2EE391979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38EF3-EC4C-C17E-D82F-E8E6DB390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470EA-DBD6-81E5-63D0-638838ABE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7ECC7-FA7B-FB19-70FE-7803D190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B974E8-F8E9-FD8B-9537-B7D902AA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59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4C96-D1A8-3FAA-F29C-FD5C2E02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D55A8-BFAC-7965-843A-8E247B2A36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DD388-97D7-2E0E-368F-04199DF8E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0781E-9404-FA6D-71F8-85034927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C6483E-7750-5CB3-3EF3-C8502340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BA523-26E9-C299-267E-96366EA9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75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C4F1-2277-4A81-CEE2-6FC6AC24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9186C-FDE6-E82C-30F0-226D0B5ED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1D535-1732-BA0E-FCC4-6338C2035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8E07E-69EA-7AB8-171E-EE21AB37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E32DE-304D-B597-E817-3EFB258F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304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C45B76-3FC3-D66E-C33B-5429915CF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B5B3C8-3976-BF67-F516-97A32E59A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7CFA7-0F1B-942B-F938-4912251F7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A96D8-BCDA-AC98-BFFD-A07DC8E6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0A6D1-3EE7-97A4-DE2A-E01D97734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655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3C723-C14B-CB62-E867-70E35F2A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84D33-71B2-12A7-BB13-3BCE9C42E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71A8C-2AA9-7308-D349-DFAEFE526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3C7EA-4FA5-4CD7-8DE4-6E091A784956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DB583-4556-CA80-D432-761AADCC9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05B5E-E148-3B4F-1D3A-3796E986D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5876B-228F-483D-920F-5D30A4955A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44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msfwarehouse.com.au/smsf-setup/corporate-trustee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E6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AA02F1-61BF-6F3C-37BE-0CB63EE21718}"/>
              </a:ext>
            </a:extLst>
          </p:cNvPr>
          <p:cNvSpPr/>
          <p:nvPr/>
        </p:nvSpPr>
        <p:spPr>
          <a:xfrm>
            <a:off x="9093496" y="618681"/>
            <a:ext cx="2613872" cy="4794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Setting up an SMSF, Trust Deed, Trustees &amp; Members</a:t>
            </a:r>
          </a:p>
        </p:txBody>
      </p:sp>
      <p:sp>
        <p:nvSpPr>
          <p:cNvPr id="103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set up a Self Managed Super Fund (SMSF) [ Comprehensive Step by Step  Guide ] - YouTube">
            <a:extLst>
              <a:ext uri="{FF2B5EF4-FFF2-40B4-BE49-F238E27FC236}">
                <a16:creationId xmlns:a16="http://schemas.microsoft.com/office/drawing/2014/main" id="{3EC14F67-9C6E-9723-CF8F-6EFC00829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01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D2EBA1-36C7-A36C-B8F8-B9326A796D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0049" b="56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2AFC7-CE96-F7AF-45CF-2993AF764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Contents</a:t>
            </a:r>
            <a:endParaRPr lang="en-IN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570E75-ED5C-02BF-C930-00199E20F3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3962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633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E5F73-B2C3-B486-54E9-432593B0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dirty="0"/>
              <a:t>Setting up an SMSF 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7E825-DD3D-9153-9E3B-EEE80DC0F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2152892"/>
            <a:ext cx="5829779" cy="4087188"/>
          </a:xfrm>
        </p:spPr>
        <p:txBody>
          <a:bodyPr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Consider appointing professionals to help you 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Choose individual trustees or a corporate trustee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Appoint your trustees or directors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Create the trust and trust deed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Check your fund is an Australian super fund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Register your fund and get an ABN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Set up a bank account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Get an electronic service address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a typeface="+mj-ea"/>
                <a:cs typeface="+mj-cs"/>
              </a:rPr>
              <a:t>Prepare an exit strategy</a:t>
            </a:r>
          </a:p>
          <a:p>
            <a:endParaRPr lang="en-IN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F4519C-A3F3-8DD0-27EF-B10BDDD94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80" r="39137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33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29CA8-E4D7-65DF-80AF-CA9233C2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381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dirty="0"/>
              <a:t>Individual Trustee and Corporate Trustee 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AB2EA-BAE1-D679-769C-3180B1E20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288424"/>
            <a:ext cx="5334197" cy="437039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600" b="1" dirty="0"/>
              <a:t>Individual Trustee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There must be 2 trustees.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One trustee must be a fund member.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If the fund member is an employee of the other trustee, the fund member and the other trustee must be relatives.</a:t>
            </a:r>
          </a:p>
          <a:p>
            <a:pPr marL="0" indent="0">
              <a:buNone/>
            </a:pPr>
            <a:r>
              <a:rPr lang="en-US" sz="1600" b="1" dirty="0">
                <a:latin typeface="Swiss721BT-Light"/>
              </a:rPr>
              <a:t>Corporate Trustee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The corporate trustee company can have one or 2 directors, but no more.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The fund member must be the sole director or one of the 2 directors.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0" i="0" dirty="0">
                <a:effectLst/>
                <a:latin typeface="Swiss721BT-Light"/>
              </a:rPr>
              <a:t>If there are 2 directors and the fund member is an employee of the other director, the fund member and the other director must be relatives.</a:t>
            </a:r>
          </a:p>
          <a:p>
            <a:pPr marL="0" indent="0">
              <a:buNone/>
            </a:pPr>
            <a:endParaRPr lang="en-US" sz="1400" b="0" i="0" dirty="0">
              <a:effectLst/>
              <a:latin typeface="Swiss721BT-Light"/>
            </a:endParaRPr>
          </a:p>
          <a:p>
            <a:pPr marL="0" indent="0">
              <a:buNone/>
            </a:pPr>
            <a:endParaRPr lang="en-IN" sz="1400" dirty="0"/>
          </a:p>
        </p:txBody>
      </p:sp>
      <p:pic>
        <p:nvPicPr>
          <p:cNvPr id="5" name="Picture 4" descr="Sea of white umbrellas with one blue one in the crowd">
            <a:extLst>
              <a:ext uri="{FF2B5EF4-FFF2-40B4-BE49-F238E27FC236}">
                <a16:creationId xmlns:a16="http://schemas.microsoft.com/office/drawing/2014/main" id="{DC18D0C0-1D0B-83CF-3945-7CA036105F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57" r="15683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48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456D50-CCA6-F067-ACDD-897ED5C5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3700">
                <a:ea typeface="+mj-ea"/>
                <a:cs typeface="+mj-cs"/>
              </a:rPr>
              <a:t>Create the trust and trust deed</a:t>
            </a:r>
            <a:br>
              <a:rPr lang="en-US" sz="3700">
                <a:ea typeface="+mj-ea"/>
                <a:cs typeface="+mj-cs"/>
              </a:rPr>
            </a:br>
            <a:endParaRPr lang="en-IN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0FFA4-8EBE-CAB4-4792-22FA19E46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US" sz="1700" b="0" i="0" dirty="0">
                <a:effectLst/>
                <a:latin typeface="Swiss721BT-Light"/>
              </a:rPr>
              <a:t>A trust is an arrangement where a person or company (the trustee) holds assets (trust property) in trust for the benefit of others (the beneficiaries). </a:t>
            </a:r>
          </a:p>
          <a:p>
            <a:r>
              <a:rPr lang="en-US" sz="1700" b="0" i="0" dirty="0">
                <a:effectLst/>
                <a:latin typeface="Swiss721BT-Light"/>
              </a:rPr>
              <a:t>A super fund is a special type of trust, set up and maintained for the sole purpose of providing retirement benefits to its members (the beneficiaries).</a:t>
            </a:r>
          </a:p>
          <a:p>
            <a:pPr marL="0" indent="0">
              <a:buNone/>
            </a:pPr>
            <a:r>
              <a:rPr lang="en-IN" sz="1700" dirty="0"/>
              <a:t>Trust Deed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Swiss721BT-Light"/>
              </a:rPr>
              <a:t>prepared by someone competent to do so as it's a legal document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Swiss721BT-Light"/>
              </a:rPr>
              <a:t>signed and dated by all trustees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Swiss721BT-Light"/>
              </a:rPr>
              <a:t>properly executed according to state or territory laws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 dirty="0">
                <a:effectLst/>
                <a:latin typeface="Swiss721BT-Light"/>
              </a:rPr>
              <a:t>regularly </a:t>
            </a:r>
            <a:r>
              <a:rPr lang="en-US" sz="1700" b="0" i="0" dirty="0" err="1">
                <a:effectLst/>
                <a:latin typeface="Swiss721BT-Light"/>
              </a:rPr>
              <a:t>reviewed,and</a:t>
            </a:r>
            <a:r>
              <a:rPr lang="en-US" sz="1700" b="0" i="0" dirty="0">
                <a:effectLst/>
                <a:latin typeface="Swiss721BT-Light"/>
              </a:rPr>
              <a:t> updated as necessary.</a:t>
            </a:r>
          </a:p>
          <a:p>
            <a:pPr marL="0" indent="0">
              <a:buNone/>
            </a:pPr>
            <a:endParaRPr lang="en-IN" sz="1700" dirty="0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B1D7B682-0C97-C525-A863-7DE1C0797A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64" r="-1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155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0AE5D6-D2A3-2CE5-B1DB-1FD1F2ACB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ea typeface="+mj-ea"/>
                <a:cs typeface="+mj-cs"/>
              </a:rPr>
              <a:t>Check your fund is an Australian super fund</a:t>
            </a:r>
            <a:br>
              <a:rPr lang="en-US" sz="4000">
                <a:solidFill>
                  <a:srgbClr val="FFFFFF"/>
                </a:solidFill>
                <a:ea typeface="+mj-ea"/>
                <a:cs typeface="+mj-cs"/>
              </a:rPr>
            </a:br>
            <a:endParaRPr lang="en-IN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11210-46A5-C06D-F7AC-91DC0556B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1700" b="0" i="0">
                <a:effectLst/>
                <a:latin typeface="Swiss721BT-Light"/>
              </a:rPr>
              <a:t>The fund was established in Australia, or at least one of its assets is located in Australia. 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  <a:latin typeface="Swiss721BT-Light"/>
              </a:rPr>
              <a:t>The central management and control of the fund is ordinarily in Australia.   This means the SMSF's strategic decisions are regularly made, and high-level duties and activities are performed, in Australia. It includes 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  <a:latin typeface="Swiss721BT-Light"/>
              </a:rPr>
              <a:t>formulating the investment strategy of the fund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  <a:latin typeface="Swiss721BT-Light"/>
              </a:rPr>
              <a:t>reviewing the performance of the fund's investments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  <a:latin typeface="Swiss721BT-Light"/>
              </a:rPr>
              <a:t>formulating a strategy for the prudential management of any reserves,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b="0" i="0">
                <a:effectLst/>
                <a:latin typeface="Swiss721BT-Light"/>
              </a:rPr>
              <a:t>determining how assets are to be used for member benefits.</a:t>
            </a:r>
          </a:p>
          <a:p>
            <a:r>
              <a:rPr lang="en-US" sz="1700">
                <a:latin typeface="Swiss721BT-Light"/>
              </a:rPr>
              <a:t>The fund either has no active members or it has active members who are Australian residents and who hold at least 50% of either   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700">
                <a:latin typeface="Swiss721BT-Light"/>
              </a:rPr>
              <a:t>the total market value of the fund's assets attributable to super interests, or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700">
                <a:latin typeface="Swiss721BT-Light"/>
              </a:rPr>
              <a:t>the sum of the amounts that would be payable to active members if they decided to leave the fund</a:t>
            </a:r>
            <a:r>
              <a:rPr lang="en-US" sz="1700" b="0" i="0">
                <a:effectLst/>
                <a:latin typeface="Swiss721BT-Light"/>
              </a:rPr>
              <a:t>.</a:t>
            </a:r>
          </a:p>
          <a:p>
            <a:pPr marL="0" indent="0">
              <a:buNone/>
            </a:pPr>
            <a:r>
              <a:rPr lang="en-US" sz="1700" b="0" i="0">
                <a:effectLst/>
                <a:latin typeface="Swiss721BT-Light"/>
              </a:rPr>
              <a:t>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700" b="0" i="0">
              <a:effectLst/>
              <a:latin typeface="Swiss721BT-Light"/>
            </a:endParaRPr>
          </a:p>
          <a:p>
            <a:endParaRPr lang="en-IN" sz="1700"/>
          </a:p>
        </p:txBody>
      </p:sp>
    </p:spTree>
    <p:extLst>
      <p:ext uri="{BB962C8B-B14F-4D97-AF65-F5344CB8AC3E}">
        <p14:creationId xmlns:p14="http://schemas.microsoft.com/office/powerpoint/2010/main" val="3988543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BA9001-6D4B-BEBA-DAB1-9EA02696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sz="3100">
                <a:ea typeface="+mj-ea"/>
                <a:cs typeface="+mj-cs"/>
              </a:rPr>
              <a:t>Get an electronic service address</a:t>
            </a:r>
            <a:br>
              <a:rPr lang="en-US" sz="3100">
                <a:ea typeface="+mj-ea"/>
                <a:cs typeface="+mj-cs"/>
              </a:rPr>
            </a:br>
            <a:endParaRPr lang="en-IN" sz="31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A2F887-5B33-89CD-3B45-573F76F967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65650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381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FB420-8314-AB2A-6708-9786A870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n-US" sz="3400">
                <a:ea typeface="+mj-ea"/>
                <a:cs typeface="+mj-cs"/>
              </a:rPr>
              <a:t>Prepare an exit strategy</a:t>
            </a:r>
            <a:br>
              <a:rPr lang="en-US" sz="3400">
                <a:ea typeface="+mj-ea"/>
                <a:cs typeface="+mj-cs"/>
              </a:rPr>
            </a:br>
            <a:endParaRPr lang="en-IN" sz="3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5104A-53E9-B43D-050E-B5F11A68C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r>
              <a:rPr lang="en-US" sz="1800" b="0" i="0">
                <a:effectLst/>
                <a:latin typeface="Swiss721BT-Light"/>
              </a:rPr>
              <a:t>Even when you're setting up your SMSF you need to consider what happens when your SMSF ends, or 'winds up'.</a:t>
            </a:r>
          </a:p>
          <a:p>
            <a:r>
              <a:rPr lang="en-US" sz="1800" b="0" i="0">
                <a:effectLst/>
                <a:latin typeface="Swiss721BT-Light"/>
              </a:rPr>
              <a:t>Sometimes SMSFs become difficult to manage because of an unexpected event such 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i="0">
                <a:effectLst/>
                <a:latin typeface="Swiss721BT-Light"/>
              </a:rPr>
              <a:t>a relationship breakdown between the trustees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i="0">
                <a:effectLst/>
                <a:latin typeface="Swiss721BT-Light"/>
              </a:rPr>
              <a:t>an illness or accident that leaves a trustee incapacitated (and unable to perform their role as a trustee)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i="0">
                <a:effectLst/>
                <a:latin typeface="Swiss721BT-Light"/>
              </a:rPr>
              <a:t>a trustee dies.</a:t>
            </a:r>
          </a:p>
          <a:p>
            <a:endParaRPr lang="en-IN" sz="1800"/>
          </a:p>
        </p:txBody>
      </p:sp>
      <p:pic>
        <p:nvPicPr>
          <p:cNvPr id="5" name="Picture 4" descr="Checkmate in a chess game">
            <a:extLst>
              <a:ext uri="{FF2B5EF4-FFF2-40B4-BE49-F238E27FC236}">
                <a16:creationId xmlns:a16="http://schemas.microsoft.com/office/drawing/2014/main" id="{4C83C332-39EA-C379-4B98-C080FC3AC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6" r="13239" b="2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768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7F72BCA-EE24-40BE-9ECA-E10C9BA55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558A13-80F8-7872-0897-3B74BC9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703" y="566928"/>
            <a:ext cx="4578337" cy="1161288"/>
          </a:xfrm>
        </p:spPr>
        <p:txBody>
          <a:bodyPr anchor="b">
            <a:normAutofit/>
          </a:bodyPr>
          <a:lstStyle/>
          <a:p>
            <a:r>
              <a:rPr lang="en-US" sz="3600"/>
              <a:t>TRUST DEED </a:t>
            </a:r>
            <a:endParaRPr lang="en-IN" sz="3600"/>
          </a:p>
        </p:txBody>
      </p:sp>
      <p:pic>
        <p:nvPicPr>
          <p:cNvPr id="2050" name="Picture 2" descr="Overview on Supplementary &amp; Amendment in Trust Deed - India Financial  Consultancy">
            <a:extLst>
              <a:ext uri="{FF2B5EF4-FFF2-40B4-BE49-F238E27FC236}">
                <a16:creationId xmlns:a16="http://schemas.microsoft.com/office/drawing/2014/main" id="{4E1F373E-067E-3793-FF8A-D6DC173D1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4" r="21274" b="1"/>
          <a:stretch/>
        </p:blipFill>
        <p:spPr bwMode="auto">
          <a:xfrm>
            <a:off x="838199" y="566928"/>
            <a:ext cx="5157216" cy="528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7E3B8-3185-C6BC-C9E9-8E4E98E1B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673" y="1819449"/>
            <a:ext cx="4889031" cy="4014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500" b="0" i="0" dirty="0">
                <a:effectLst/>
                <a:latin typeface="Swiss721BT-Light"/>
              </a:rPr>
              <a:t>A trust deed is a legal document that sets out the rules for establishing and operating your fund.</a:t>
            </a:r>
          </a:p>
          <a:p>
            <a:pPr marL="0" indent="0">
              <a:buNone/>
            </a:pPr>
            <a:r>
              <a:rPr lang="en-US" sz="1500" b="0" i="0" dirty="0">
                <a:effectLst/>
                <a:latin typeface="Google Sans"/>
              </a:rPr>
              <a:t>The main objective is that the trust should be created for a lawful purpose.</a:t>
            </a:r>
            <a:r>
              <a:rPr lang="en-US" sz="1500" b="0" i="0" dirty="0">
                <a:effectLst/>
                <a:latin typeface="Swiss721BT-Light"/>
              </a:rPr>
              <a:t> </a:t>
            </a:r>
          </a:p>
          <a:p>
            <a:pPr marL="0" indent="0">
              <a:buNone/>
            </a:pPr>
            <a:r>
              <a:rPr lang="en-US" sz="1500" b="0" i="0" dirty="0">
                <a:effectLst/>
                <a:latin typeface="Swiss721BT-Light"/>
              </a:rPr>
              <a:t>It includes such things as the fund’s objectives, who can be a member and whether benefits can be paid as a lump sum or income stream. </a:t>
            </a:r>
          </a:p>
          <a:p>
            <a:pPr marL="0" indent="0">
              <a:buNone/>
            </a:pPr>
            <a:r>
              <a:rPr lang="en-US" sz="1500" b="0" i="0" dirty="0">
                <a:effectLst/>
                <a:latin typeface="Nunito-Light"/>
              </a:rPr>
              <a:t>The Trust Deed outlines the governing rules of your SMSF and contains information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0" i="0" dirty="0">
                <a:effectLst/>
                <a:latin typeface="Nunito-Light"/>
              </a:rPr>
              <a:t>Name of the fund and the trustee(s)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0" i="0" dirty="0">
                <a:effectLst/>
                <a:latin typeface="Nunito-Light"/>
              </a:rPr>
              <a:t>Rules governing the contributions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0" i="0" dirty="0">
                <a:effectLst/>
                <a:latin typeface="Nunito-Light"/>
              </a:rPr>
              <a:t>Rules governing the benefit payments.</a:t>
            </a:r>
          </a:p>
          <a:p>
            <a:pPr marL="0" indent="0">
              <a:buNone/>
            </a:pPr>
            <a:endParaRPr lang="en-US" sz="1500" b="0" i="0" dirty="0">
              <a:effectLst/>
              <a:latin typeface="Swiss721BT-Light"/>
            </a:endParaRPr>
          </a:p>
          <a:p>
            <a:endParaRPr lang="en-IN" sz="1500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B3C4597-DD46-4BFC-B999-C52879B95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32B59AC-0160-4F1D-934F-B7D8B6AE4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034272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99238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54F66B-3BF3-4495-BAEE-BEB2B018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35CADE-231D-12C1-A207-B2EB25A2C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1060" y="269862"/>
            <a:ext cx="6272784" cy="1535051"/>
          </a:xfrm>
        </p:spPr>
        <p:txBody>
          <a:bodyPr anchor="b">
            <a:normAutofit/>
          </a:bodyPr>
          <a:lstStyle/>
          <a:p>
            <a:r>
              <a:rPr lang="en-US" sz="5200" dirty="0"/>
              <a:t>TRUST DEED </a:t>
            </a:r>
            <a:endParaRPr lang="en-IN" sz="5200" dirty="0"/>
          </a:p>
        </p:txBody>
      </p:sp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AAE8EA76-F426-DE11-789A-41133DA6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244" y="2232882"/>
            <a:ext cx="4217332" cy="42173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34618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924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2C42B-4C38-ADA6-4453-43721F8BC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532" y="2136183"/>
            <a:ext cx="7060268" cy="4217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0" i="0" dirty="0">
                <a:effectLst/>
              </a:rPr>
              <a:t>The Trust Deed can be amended any time, but the Trustee must follow the guidelines that are set out in the original Trust Deed of the SMSF.</a:t>
            </a:r>
          </a:p>
          <a:p>
            <a:pPr marL="0" indent="0">
              <a:buNone/>
            </a:pPr>
            <a:r>
              <a:rPr lang="en-US" sz="1800" b="0" i="0" dirty="0">
                <a:effectLst/>
                <a:latin typeface="Google Sans"/>
              </a:rPr>
              <a:t>A deed of trust will include the same type of information stated in a mortgage document, such as: </a:t>
            </a:r>
          </a:p>
          <a:p>
            <a:r>
              <a:rPr lang="en-US" sz="1800" b="0" i="0" dirty="0">
                <a:effectLst/>
                <a:latin typeface="Google Sans"/>
              </a:rPr>
              <a:t>The identities of the borrower, lender, and trustee. A</a:t>
            </a:r>
          </a:p>
          <a:p>
            <a:r>
              <a:rPr lang="en-US" sz="1800" b="0" i="0" dirty="0">
                <a:effectLst/>
                <a:latin typeface="Google Sans"/>
              </a:rPr>
              <a:t> full description of the property to be placed in trust. </a:t>
            </a:r>
          </a:p>
          <a:p>
            <a:r>
              <a:rPr lang="en-US" sz="1800" b="0" i="0" dirty="0">
                <a:effectLst/>
                <a:latin typeface="Google Sans"/>
              </a:rPr>
              <a:t>Any restrictions or requirements on the use of the property while it is in trust.</a:t>
            </a:r>
          </a:p>
          <a:p>
            <a:r>
              <a:rPr lang="en-US" sz="1800" b="0" i="0" dirty="0">
                <a:effectLst/>
                <a:latin typeface="Google Sans"/>
              </a:rPr>
              <a:t>Formation of the trust– A minimum of two trustees are required to form a trust. No restriction is imposed on the maximum number of trustees. </a:t>
            </a:r>
          </a:p>
          <a:p>
            <a:r>
              <a:rPr lang="en-US" sz="1800" b="0" i="0" dirty="0">
                <a:effectLst/>
                <a:latin typeface="Google Sans"/>
              </a:rPr>
              <a:t>However, all trustees should be over 18 years of age with valid ID proofs.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195592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ront steps and columns of a majestic city building">
            <a:extLst>
              <a:ext uri="{FF2B5EF4-FFF2-40B4-BE49-F238E27FC236}">
                <a16:creationId xmlns:a16="http://schemas.microsoft.com/office/drawing/2014/main" id="{CF0AF9D4-F62D-3DE2-B921-F86CFACC2D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17B9CA-45E2-7093-89EE-D50D3BD63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TRUSTEES</a:t>
            </a:r>
            <a:endParaRPr lang="en-IN" sz="50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53660-0A96-6AA9-0BA0-A881F771C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en-US" sz="2000" b="0" i="0">
                <a:solidFill>
                  <a:schemeClr val="bg1"/>
                </a:solidFill>
                <a:effectLst/>
                <a:latin typeface="Google Sans"/>
              </a:rPr>
              <a:t> a natural or legal person to whom property is legally committed to be administered for the benefit of a beneficiary (such as a person or a charitable organization) </a:t>
            </a:r>
          </a:p>
          <a:p>
            <a:r>
              <a:rPr lang="en-US" sz="2000" b="0" i="0">
                <a:solidFill>
                  <a:schemeClr val="bg1"/>
                </a:solidFill>
                <a:effectLst/>
                <a:latin typeface="Google Sans"/>
              </a:rPr>
              <a:t> one (such as a corporate director) occupying a position of trust and performing functions comparable to those of a trustee.</a:t>
            </a:r>
          </a:p>
          <a:p>
            <a:r>
              <a:rPr lang="en-US" sz="2000" b="0" i="0">
                <a:solidFill>
                  <a:schemeClr val="bg1"/>
                </a:solidFill>
                <a:effectLst/>
                <a:latin typeface="Google Sans"/>
              </a:rPr>
              <a:t>There are two SMSF trustee structures, one where the trustees work in their individual capacity and another where a company is appointed as the trustee. </a:t>
            </a:r>
          </a:p>
          <a:p>
            <a:r>
              <a:rPr lang="en-US" sz="2000" b="0" i="0">
                <a:solidFill>
                  <a:schemeClr val="bg1"/>
                </a:solidFill>
                <a:effectLst/>
                <a:latin typeface="Google Sans"/>
              </a:rPr>
              <a:t>In both cases, it's the members who run the fund and as a general rule, all members are either trustees themselves or directors of the corporate trustee.</a:t>
            </a:r>
            <a:endParaRPr lang="en-IN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897AB6-B731-726F-D9B2-6CA08AD7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TRUSTEES </a:t>
            </a:r>
            <a:endParaRPr lang="en-IN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2C46B-17DB-2F6A-3CE7-8CFAD880E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0" i="0">
                <a:effectLst/>
              </a:rPr>
              <a:t>A trustee must follow the investment guidelines and make sure that she does not break relevant rules,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>
                <a:effectLst/>
              </a:rPr>
              <a:t>Providing financial assistance to members or family members, such as giving a loan to pay the school fee.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>
                <a:effectLst/>
              </a:rPr>
              <a:t>Except for some special circumstances, avoid purchasing assets from members or related parties.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>
                <a:effectLst/>
              </a:rPr>
              <a:t>Except for some limited circumstances, don’t borrow money.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>
                <a:effectLst/>
              </a:rPr>
              <a:t>In-house assets (loan or investment in a related party of the fund) should not exceed more than 5% of investments of the SMSF.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0" i="0">
                <a:effectLst/>
              </a:rPr>
              <a:t>Don’t enter into investments or selling fund assets on a non-arm’s length basis.</a:t>
            </a:r>
          </a:p>
          <a:p>
            <a:pPr marL="0" indent="0">
              <a:buNone/>
            </a:pPr>
            <a:endParaRPr lang="en-IN" sz="2200"/>
          </a:p>
        </p:txBody>
      </p:sp>
    </p:spTree>
    <p:extLst>
      <p:ext uri="{BB962C8B-B14F-4D97-AF65-F5344CB8AC3E}">
        <p14:creationId xmlns:p14="http://schemas.microsoft.com/office/powerpoint/2010/main" val="144882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C11FAB14-A146-EED0-5DB9-54B6006EAD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14548E-6D7B-C961-E7AC-6F862E28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TRUSTEE DECLARATIONS</a:t>
            </a:r>
            <a:endParaRPr lang="en-IN" sz="50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9D7A6-D629-7DE6-F058-6359EEE19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chemeClr val="bg1"/>
                </a:solidFill>
                <a:effectLst/>
              </a:rPr>
              <a:t>Appoint an ASIC-approved </a:t>
            </a:r>
            <a:r>
              <a:rPr lang="en-US" sz="2000" b="0" i="0" u="none" strike="noStrike">
                <a:solidFill>
                  <a:schemeClr val="bg1"/>
                </a:solidFill>
                <a:effectLst/>
              </a:rPr>
              <a:t>SMSF auditor</a:t>
            </a:r>
            <a:r>
              <a:rPr lang="en-US" sz="2000" b="0" i="0">
                <a:solidFill>
                  <a:schemeClr val="bg1"/>
                </a:solidFill>
                <a:effectLst/>
              </a:rPr>
              <a:t> to audit the SMSF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chemeClr val="bg1"/>
                </a:solidFill>
                <a:effectLst/>
              </a:rPr>
              <a:t>Protect the assets of the SMSF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chemeClr val="bg1"/>
                </a:solidFill>
                <a:effectLst/>
              </a:rPr>
              <a:t>Avoid any contract or work that will prevent  from performing duties as a trustee of the fund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chemeClr val="bg1"/>
                </a:solidFill>
                <a:effectLst/>
              </a:rPr>
              <a:t>Make sure to lodge the annual return of the SMSF with the ATO before the deadline.</a:t>
            </a:r>
          </a:p>
          <a:p>
            <a:endParaRPr lang="en-IN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66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9282BA-7E9E-6296-F5E2-7F049BD9D7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D89907-310E-CEB0-870D-BDDE6041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MEMBERS 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F7788-B802-F3AF-5D92-653926FF1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0" i="0">
                <a:solidFill>
                  <a:srgbClr val="FFFFFF"/>
                </a:solidFill>
                <a:effectLst/>
                <a:latin typeface="Google Sans"/>
              </a:rPr>
              <a:t>Your SMSF can have no more than six members. As a member, you are a trustee of the fund — or you can get a corporate trustee.</a:t>
            </a:r>
          </a:p>
          <a:p>
            <a:r>
              <a:rPr lang="en-US" sz="2400" b="0" i="0">
                <a:solidFill>
                  <a:srgbClr val="FFFFFF"/>
                </a:solidFill>
                <a:effectLst/>
                <a:latin typeface="Google Sans"/>
              </a:rPr>
              <a:t> In either case, you are responsible for the fund.</a:t>
            </a:r>
          </a:p>
          <a:p>
            <a:r>
              <a:rPr lang="en-US" sz="2400" b="0" i="0">
                <a:solidFill>
                  <a:srgbClr val="FFFFFF"/>
                </a:solidFill>
                <a:effectLst/>
                <a:latin typeface="Google Sans"/>
              </a:rPr>
              <a:t> While having control over your own super can be appealing, it's a lot of work and comes with risks.</a:t>
            </a:r>
          </a:p>
          <a:p>
            <a:pPr marL="0" indent="0">
              <a:buNone/>
            </a:pPr>
            <a:r>
              <a:rPr lang="en-US" sz="2400" b="1" i="0">
                <a:solidFill>
                  <a:srgbClr val="FFFFFF"/>
                </a:solidFill>
                <a:effectLst/>
              </a:rPr>
              <a:t>Can you have a single Member SMSF?</a:t>
            </a:r>
          </a:p>
          <a:p>
            <a:r>
              <a:rPr lang="en-US" sz="2400" b="0" i="0">
                <a:solidFill>
                  <a:srgbClr val="FFFFFF"/>
                </a:solidFill>
                <a:effectLst/>
              </a:rPr>
              <a:t>Yes, but you have to have either: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>
                <a:solidFill>
                  <a:srgbClr val="FFFFFF"/>
                </a:solidFill>
                <a:effectLst/>
              </a:rPr>
              <a:t>a private company as a Trustee (also known as a</a:t>
            </a:r>
            <a:r>
              <a:rPr lang="en-US" sz="2400" b="0" i="0" u="none" strike="noStrike">
                <a:solidFill>
                  <a:srgbClr val="FFFFFF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Corporate Trustee</a:t>
            </a:r>
            <a:r>
              <a:rPr lang="en-US" sz="2400" b="0" i="0">
                <a:solidFill>
                  <a:srgbClr val="FFFFFF"/>
                </a:solidFill>
                <a:effectLst/>
              </a:rPr>
              <a:t>),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>
                <a:solidFill>
                  <a:srgbClr val="FFFFFF"/>
                </a:solidFill>
                <a:effectLst/>
              </a:rPr>
              <a:t>a second Trustee (a natural person) resident in Australia, with a TFN, who has no criminal convictions and is not a bankrupt.</a:t>
            </a:r>
          </a:p>
          <a:p>
            <a:pPr marL="0" indent="0">
              <a:buNone/>
            </a:pPr>
            <a:endParaRPr lang="en-IN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437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EFC1402-1F3A-86CC-6D2D-72DF8EE4C623}"/>
              </a:ext>
            </a:extLst>
          </p:cNvPr>
          <p:cNvSpPr/>
          <p:nvPr/>
        </p:nvSpPr>
        <p:spPr>
          <a:xfrm>
            <a:off x="3502731" y="1542402"/>
            <a:ext cx="5186842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0" kern="120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QUESTIONS ??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39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7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4" name="Rectangle 308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A68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0BD289-F201-BDD1-2CE6-F16F3ED95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</a:t>
            </a:r>
          </a:p>
        </p:txBody>
      </p:sp>
      <p:pic>
        <p:nvPicPr>
          <p:cNvPr id="3074" name="Picture 2" descr="Seven steps to setting up a self-managed super fund (SMSF)">
            <a:extLst>
              <a:ext uri="{FF2B5EF4-FFF2-40B4-BE49-F238E27FC236}">
                <a16:creationId xmlns:a16="http://schemas.microsoft.com/office/drawing/2014/main" id="{0E366611-DF46-7B8C-8DCB-638096BAB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439840"/>
            <a:ext cx="7188199" cy="397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857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07" name="Freeform: Shape 4106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4108" name="Freeform: Shape 4107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4109" name="Freeform: Shape 4108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4110" name="Freeform: Shape 4109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4098" name="Picture 2" descr="Thank You Images – Browse 243,254 Stock Photos, Vectors, and Video | Adobe  Stock">
            <a:extLst>
              <a:ext uri="{FF2B5EF4-FFF2-40B4-BE49-F238E27FC236}">
                <a16:creationId xmlns:a16="http://schemas.microsoft.com/office/drawing/2014/main" id="{0FED1888-9854-8655-D4EA-5D3A0D447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0938" y="1253700"/>
            <a:ext cx="7560860" cy="424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851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47D4DB71056D4B8EA09C659491BC59" ma:contentTypeVersion="17" ma:contentTypeDescription="Create a new document." ma:contentTypeScope="" ma:versionID="5217f78d3545c445459a55892f1e52fc">
  <xsd:schema xmlns:xsd="http://www.w3.org/2001/XMLSchema" xmlns:xs="http://www.w3.org/2001/XMLSchema" xmlns:p="http://schemas.microsoft.com/office/2006/metadata/properties" xmlns:ns2="89f45e13-e2ef-40a8-b1e7-347accd11620" xmlns:ns3="5a1d4e94-0f87-4ebc-84f0-b9b2ad56d9d3" targetNamespace="http://schemas.microsoft.com/office/2006/metadata/properties" ma:root="true" ma:fieldsID="d27217acd201294233230096f7a9bc5c" ns2:_="" ns3:_="">
    <xsd:import namespace="89f45e13-e2ef-40a8-b1e7-347accd11620"/>
    <xsd:import namespace="5a1d4e94-0f87-4ebc-84f0-b9b2ad56d9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45e13-e2ef-40a8-b1e7-347accd116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24216ff-221f-40cb-8c3e-8bbc99deaa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1d4e94-0f87-4ebc-84f0-b9b2ad56d9d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65c5286-3a19-4b82-ba36-da4f59b0291d}" ma:internalName="TaxCatchAll" ma:showField="CatchAllData" ma:web="5a1d4e94-0f87-4ebc-84f0-b9b2ad56d9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0A0037-5AC6-453F-93CF-52D1D0EA275D}"/>
</file>

<file path=customXml/itemProps2.xml><?xml version="1.0" encoding="utf-8"?>
<ds:datastoreItem xmlns:ds="http://schemas.openxmlformats.org/officeDocument/2006/customXml" ds:itemID="{621EED3D-C727-4ECD-851F-742DAE0C03CE}"/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1270</Words>
  <Application>Microsoft Office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Meiryo</vt:lpstr>
      <vt:lpstr>Arial</vt:lpstr>
      <vt:lpstr>Calibri</vt:lpstr>
      <vt:lpstr>Calibri Light</vt:lpstr>
      <vt:lpstr>Google Sans</vt:lpstr>
      <vt:lpstr>Nunito-Light</vt:lpstr>
      <vt:lpstr>Swiss721BT-Light</vt:lpstr>
      <vt:lpstr>Office Theme</vt:lpstr>
      <vt:lpstr>PowerPoint Presentation</vt:lpstr>
      <vt:lpstr>Contents</vt:lpstr>
      <vt:lpstr>Setting up an SMSF </vt:lpstr>
      <vt:lpstr>Individual Trustee and Corporate Trustee </vt:lpstr>
      <vt:lpstr>Create the trust and trust deed </vt:lpstr>
      <vt:lpstr>Check your fund is an Australian super fund </vt:lpstr>
      <vt:lpstr>Get an electronic service address </vt:lpstr>
      <vt:lpstr>Prepare an exit strategy </vt:lpstr>
      <vt:lpstr>TRUST DEED </vt:lpstr>
      <vt:lpstr>TRUST DEED </vt:lpstr>
      <vt:lpstr>TRUSTEES</vt:lpstr>
      <vt:lpstr>TRUSTEES </vt:lpstr>
      <vt:lpstr>TRUSTEE DECLARATIONS</vt:lpstr>
      <vt:lpstr>MEMBERS </vt:lpstr>
      <vt:lpstr>PowerPoint Presentation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Koushik Pitchai</dc:creator>
  <cp:lastModifiedBy>Koushik Pitchai</cp:lastModifiedBy>
  <cp:revision>3</cp:revision>
  <dcterms:created xsi:type="dcterms:W3CDTF">2023-08-22T08:09:12Z</dcterms:created>
  <dcterms:modified xsi:type="dcterms:W3CDTF">2023-08-22T09:17:04Z</dcterms:modified>
</cp:coreProperties>
</file>